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26"/>
  </p:notesMasterIdLst>
  <p:sldIdLst>
    <p:sldId id="259" r:id="rId2"/>
    <p:sldId id="260" r:id="rId3"/>
    <p:sldId id="262" r:id="rId4"/>
    <p:sldId id="261" r:id="rId5"/>
    <p:sldId id="258" r:id="rId6"/>
    <p:sldId id="264" r:id="rId7"/>
    <p:sldId id="263" r:id="rId8"/>
    <p:sldId id="265" r:id="rId9"/>
    <p:sldId id="266" r:id="rId10"/>
    <p:sldId id="267" r:id="rId11"/>
    <p:sldId id="287" r:id="rId12"/>
    <p:sldId id="288" r:id="rId13"/>
    <p:sldId id="268" r:id="rId14"/>
    <p:sldId id="285" r:id="rId15"/>
    <p:sldId id="291" r:id="rId16"/>
    <p:sldId id="297" r:id="rId17"/>
    <p:sldId id="290" r:id="rId18"/>
    <p:sldId id="293" r:id="rId19"/>
    <p:sldId id="294" r:id="rId20"/>
    <p:sldId id="295" r:id="rId21"/>
    <p:sldId id="296" r:id="rId22"/>
    <p:sldId id="289" r:id="rId23"/>
    <p:sldId id="277" r:id="rId24"/>
    <p:sldId id="279" r:id="rId25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58"/>
    <a:srgbClr val="BA1F46"/>
    <a:srgbClr val="246D9E"/>
    <a:srgbClr val="4A6B9C"/>
    <a:srgbClr val="EB89A3"/>
    <a:srgbClr val="C0D236"/>
    <a:srgbClr val="82428D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4386" autoAdjust="0"/>
  </p:normalViewPr>
  <p:slideViewPr>
    <p:cSldViewPr>
      <p:cViewPr varScale="1">
        <p:scale>
          <a:sx n="108" d="100"/>
          <a:sy n="108" d="100"/>
        </p:scale>
        <p:origin x="1356" y="102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3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Hepatitis%20C%202023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Hepatitis%20C%202023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3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3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114\pub\HepHIVSTI\Hepatitis\Reports\Hepatitis%20annual%20reports\Annual%20report%202022\Hep%20C\NM%20Hepatitis%20C%20full%20file%2026012023v3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114\pub\HepHIVSTI\Hepatitis\Reports\Hepatitis%20annual%20reports\Annual%20report%202022\Hep%20C\NM%20Hepatitis%20C%20full%20file%2026012023v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302796285079736E-2"/>
          <c:y val="5.0209205020920501E-2"/>
          <c:w val="0.8298869372097718"/>
          <c:h val="0.74515354581135995"/>
        </c:manualLayout>
      </c:layout>
      <c:barChart>
        <c:barDir val="col"/>
        <c:grouping val="stacked"/>
        <c:varyColors val="0"/>
        <c:ser>
          <c:idx val="0"/>
          <c:order val="0"/>
          <c:tx>
            <c:v>Male</c:v>
          </c:tx>
          <c:spPr>
            <a:solidFill>
              <a:srgbClr val="BA1F46"/>
            </a:solidFill>
          </c:spPr>
          <c:invertIfNegative val="0"/>
          <c:cat>
            <c:strRef>
              <c:f>'med age and sex'!$A$88:$A$106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2012*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'med age and sex'!$B$88:$B$106</c:f>
              <c:numCache>
                <c:formatCode>General</c:formatCode>
                <c:ptCount val="19"/>
                <c:pt idx="0">
                  <c:v>689</c:v>
                </c:pt>
                <c:pt idx="1">
                  <c:v>895</c:v>
                </c:pt>
                <c:pt idx="2">
                  <c:v>778</c:v>
                </c:pt>
                <c:pt idx="3">
                  <c:v>972</c:v>
                </c:pt>
                <c:pt idx="4">
                  <c:v>952</c:v>
                </c:pt>
                <c:pt idx="5">
                  <c:v>825</c:v>
                </c:pt>
                <c:pt idx="6">
                  <c:v>818</c:v>
                </c:pt>
                <c:pt idx="7">
                  <c:v>806</c:v>
                </c:pt>
                <c:pt idx="8">
                  <c:v>577</c:v>
                </c:pt>
                <c:pt idx="9">
                  <c:v>523</c:v>
                </c:pt>
                <c:pt idx="10">
                  <c:v>484</c:v>
                </c:pt>
                <c:pt idx="11">
                  <c:v>451</c:v>
                </c:pt>
                <c:pt idx="12">
                  <c:v>453</c:v>
                </c:pt>
                <c:pt idx="13">
                  <c:v>436</c:v>
                </c:pt>
                <c:pt idx="14">
                  <c:v>416</c:v>
                </c:pt>
                <c:pt idx="15">
                  <c:v>349</c:v>
                </c:pt>
                <c:pt idx="16">
                  <c:v>232</c:v>
                </c:pt>
                <c:pt idx="17">
                  <c:v>294</c:v>
                </c:pt>
                <c:pt idx="18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2F-485D-9949-400A512CB1B1}"/>
            </c:ext>
          </c:extLst>
        </c:ser>
        <c:ser>
          <c:idx val="1"/>
          <c:order val="1"/>
          <c:tx>
            <c:v>Female</c:v>
          </c:tx>
          <c:spPr>
            <a:solidFill>
              <a:srgbClr val="EB89A3"/>
            </a:solidFill>
          </c:spPr>
          <c:invertIfNegative val="0"/>
          <c:cat>
            <c:strRef>
              <c:f>'med age and sex'!$A$88:$A$106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2012*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'med age and sex'!$C$88:$C$106</c:f>
              <c:numCache>
                <c:formatCode>General</c:formatCode>
                <c:ptCount val="19"/>
                <c:pt idx="0">
                  <c:v>411</c:v>
                </c:pt>
                <c:pt idx="1">
                  <c:v>490</c:v>
                </c:pt>
                <c:pt idx="2">
                  <c:v>414</c:v>
                </c:pt>
                <c:pt idx="3">
                  <c:v>542</c:v>
                </c:pt>
                <c:pt idx="4">
                  <c:v>525</c:v>
                </c:pt>
                <c:pt idx="5">
                  <c:v>403</c:v>
                </c:pt>
                <c:pt idx="6">
                  <c:v>387</c:v>
                </c:pt>
                <c:pt idx="7">
                  <c:v>420</c:v>
                </c:pt>
                <c:pt idx="8">
                  <c:v>290</c:v>
                </c:pt>
                <c:pt idx="9">
                  <c:v>227</c:v>
                </c:pt>
                <c:pt idx="10">
                  <c:v>205</c:v>
                </c:pt>
                <c:pt idx="11">
                  <c:v>215</c:v>
                </c:pt>
                <c:pt idx="12">
                  <c:v>180</c:v>
                </c:pt>
                <c:pt idx="13">
                  <c:v>168</c:v>
                </c:pt>
                <c:pt idx="14">
                  <c:v>165</c:v>
                </c:pt>
                <c:pt idx="15">
                  <c:v>122</c:v>
                </c:pt>
                <c:pt idx="16">
                  <c:v>84</c:v>
                </c:pt>
                <c:pt idx="17">
                  <c:v>118</c:v>
                </c:pt>
                <c:pt idx="18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2F-485D-9949-400A512CB1B1}"/>
            </c:ext>
          </c:extLst>
        </c:ser>
        <c:ser>
          <c:idx val="2"/>
          <c:order val="2"/>
          <c:tx>
            <c:v>Unknown sex</c:v>
          </c:tx>
          <c:spPr>
            <a:solidFill>
              <a:srgbClr val="82428D"/>
            </a:solidFill>
          </c:spPr>
          <c:invertIfNegative val="0"/>
          <c:cat>
            <c:strRef>
              <c:f>'med age and sex'!$A$88:$A$106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2012*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'med age and sex'!$D$88:$D$106</c:f>
              <c:numCache>
                <c:formatCode>General</c:formatCode>
                <c:ptCount val="19"/>
                <c:pt idx="0">
                  <c:v>19</c:v>
                </c:pt>
                <c:pt idx="1">
                  <c:v>13</c:v>
                </c:pt>
                <c:pt idx="2">
                  <c:v>16</c:v>
                </c:pt>
                <c:pt idx="3">
                  <c:v>22</c:v>
                </c:pt>
                <c:pt idx="4">
                  <c:v>25</c:v>
                </c:pt>
                <c:pt idx="5">
                  <c:v>3</c:v>
                </c:pt>
                <c:pt idx="6">
                  <c:v>9</c:v>
                </c:pt>
                <c:pt idx="7">
                  <c:v>5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2F-485D-9949-400A512CB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1199569583"/>
        <c:axId val="1"/>
      </c:barChart>
      <c:lineChart>
        <c:grouping val="standard"/>
        <c:varyColors val="0"/>
        <c:ser>
          <c:idx val="5"/>
          <c:order val="5"/>
          <c:tx>
            <c:v>Total</c:v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938370684433677E-2"/>
                  <c:y val="-5.428612328226378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2F-485D-9949-400A512CB1B1}"/>
                </c:ext>
              </c:extLst>
            </c:dLbl>
            <c:dLbl>
              <c:idx val="1"/>
              <c:layout>
                <c:manualLayout>
                  <c:x val="-2.7326115485564323E-2"/>
                  <c:y val="-4.0750478247101631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2F-485D-9949-400A512CB1B1}"/>
                </c:ext>
              </c:extLst>
            </c:dLbl>
            <c:dLbl>
              <c:idx val="2"/>
              <c:layout>
                <c:manualLayout>
                  <c:x val="-2.6257655293088385E-2"/>
                  <c:y val="-4.7240876039061089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2F-485D-9949-400A512CB1B1}"/>
                </c:ext>
              </c:extLst>
            </c:dLbl>
            <c:dLbl>
              <c:idx val="3"/>
              <c:layout>
                <c:manualLayout>
                  <c:x val="-2.4949189043677232E-2"/>
                  <c:y val="-2.9097259548477951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2F-485D-9949-400A512CB1B1}"/>
                </c:ext>
              </c:extLst>
            </c:dLbl>
            <c:dLbl>
              <c:idx val="4"/>
              <c:layout>
                <c:manualLayout>
                  <c:x val="-2.3915303856248737E-2"/>
                  <c:y val="-3.1807425045044545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2F-485D-9949-400A512CB1B1}"/>
                </c:ext>
              </c:extLst>
            </c:dLbl>
            <c:dLbl>
              <c:idx val="5"/>
              <c:layout>
                <c:manualLayout>
                  <c:x val="-2.8188892253852883E-2"/>
                  <c:y val="-6.599553675473404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2F-485D-9949-400A512CB1B1}"/>
                </c:ext>
              </c:extLst>
            </c:dLbl>
            <c:dLbl>
              <c:idx val="6"/>
              <c:layout>
                <c:manualLayout>
                  <c:x val="-2.7626102025708366E-2"/>
                  <c:y val="-5.8997611426349551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2F-485D-9949-400A512CB1B1}"/>
                </c:ext>
              </c:extLst>
            </c:dLbl>
            <c:dLbl>
              <c:idx val="7"/>
              <c:layout>
                <c:manualLayout>
                  <c:x val="-2.5900211992731677E-2"/>
                  <c:y val="-5.4044584342045954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2F-485D-9949-400A512CB1B1}"/>
                </c:ext>
              </c:extLst>
            </c:dLbl>
            <c:dLbl>
              <c:idx val="8"/>
              <c:layout>
                <c:manualLayout>
                  <c:x val="-1.6511457702402584E-2"/>
                  <c:y val="-3.6162421430833348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2F-485D-9949-400A512CB1B1}"/>
                </c:ext>
              </c:extLst>
            </c:dLbl>
            <c:dLbl>
              <c:idx val="9"/>
              <c:layout>
                <c:manualLayout>
                  <c:x val="-1.8191247728649305E-2"/>
                  <c:y val="-4.2352719412987509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2F-485D-9949-400A512CB1B1}"/>
                </c:ext>
              </c:extLst>
            </c:dLbl>
            <c:dLbl>
              <c:idx val="10"/>
              <c:layout>
                <c:manualLayout>
                  <c:x val="-2.3120919981156281E-2"/>
                  <c:y val="-4.600814015804730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2F-485D-9949-400A512CB1B1}"/>
                </c:ext>
              </c:extLst>
            </c:dLbl>
            <c:dLbl>
              <c:idx val="11"/>
              <c:layout>
                <c:manualLayout>
                  <c:x val="-2.1623258631132725E-2"/>
                  <c:y val="-3.1296939888943352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2F-485D-9949-400A512CB1B1}"/>
                </c:ext>
              </c:extLst>
            </c:dLbl>
            <c:dLbl>
              <c:idx val="12"/>
              <c:layout>
                <c:manualLayout>
                  <c:x val="-2.0554882562756657E-2"/>
                  <c:y val="-4.413084036228080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2F-485D-9949-400A512CB1B1}"/>
                </c:ext>
              </c:extLst>
            </c:dLbl>
            <c:dLbl>
              <c:idx val="13"/>
              <c:layout>
                <c:manualLayout>
                  <c:x val="-1.8664109294030555E-2"/>
                  <c:y val="-4.225373774115937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2F-485D-9949-400A512CB1B1}"/>
                </c:ext>
              </c:extLst>
            </c:dLbl>
            <c:dLbl>
              <c:idx val="14"/>
              <c:layout>
                <c:manualLayout>
                  <c:x val="-1.7764738542297674E-2"/>
                  <c:y val="-3.6969654427773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2F-485D-9949-400A512CB1B1}"/>
                </c:ext>
              </c:extLst>
            </c:dLbl>
            <c:dLbl>
              <c:idx val="15"/>
              <c:layout>
                <c:manualLayout>
                  <c:x val="-1.704926307288512E-2"/>
                  <c:y val="-3.57099056203843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2F-485D-9949-400A512CB1B1}"/>
                </c:ext>
              </c:extLst>
            </c:dLbl>
            <c:dLbl>
              <c:idx val="16"/>
              <c:layout>
                <c:manualLayout>
                  <c:x val="-2.2321572784171208E-2"/>
                  <c:y val="-4.135560723283929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2F-485D-9949-400A512CB1B1}"/>
                </c:ext>
              </c:extLst>
            </c:dLbl>
            <c:dLbl>
              <c:idx val="17"/>
              <c:layout>
                <c:manualLayout>
                  <c:x val="-2.0691920721448282E-2"/>
                  <c:y val="-2.945730045038632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2F-485D-9949-400A512CB1B1}"/>
                </c:ext>
              </c:extLst>
            </c:dLbl>
            <c:dLbl>
              <c:idx val="18"/>
              <c:layout>
                <c:manualLayout>
                  <c:x val="-1.9623544653072211E-2"/>
                  <c:y val="-3.4465536435311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2F-485D-9949-400A512CB1B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'med age and sex'!$A$88:$A$106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2012*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'med age and sex'!$E$88:$E$106</c:f>
              <c:numCache>
                <c:formatCode>0</c:formatCode>
                <c:ptCount val="19"/>
                <c:pt idx="0">
                  <c:v>1119</c:v>
                </c:pt>
                <c:pt idx="1">
                  <c:v>1398</c:v>
                </c:pt>
                <c:pt idx="2">
                  <c:v>1208</c:v>
                </c:pt>
                <c:pt idx="3">
                  <c:v>1536</c:v>
                </c:pt>
                <c:pt idx="4">
                  <c:v>1502</c:v>
                </c:pt>
                <c:pt idx="5">
                  <c:v>1231</c:v>
                </c:pt>
                <c:pt idx="6">
                  <c:v>1214</c:v>
                </c:pt>
                <c:pt idx="7">
                  <c:v>1231</c:v>
                </c:pt>
                <c:pt idx="8">
                  <c:v>872</c:v>
                </c:pt>
                <c:pt idx="9">
                  <c:v>751</c:v>
                </c:pt>
                <c:pt idx="10">
                  <c:v>690</c:v>
                </c:pt>
                <c:pt idx="11">
                  <c:v>668</c:v>
                </c:pt>
                <c:pt idx="12">
                  <c:v>636</c:v>
                </c:pt>
                <c:pt idx="13">
                  <c:v>605</c:v>
                </c:pt>
                <c:pt idx="14">
                  <c:v>583</c:v>
                </c:pt>
                <c:pt idx="15">
                  <c:v>471</c:v>
                </c:pt>
                <c:pt idx="16">
                  <c:v>317</c:v>
                </c:pt>
                <c:pt idx="17">
                  <c:v>414</c:v>
                </c:pt>
                <c:pt idx="18">
                  <c:v>480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1E2F-485D-9949-400A512CB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9569583"/>
        <c:axId val="1"/>
      </c:lineChart>
      <c:lineChart>
        <c:grouping val="standard"/>
        <c:varyColors val="0"/>
        <c:ser>
          <c:idx val="3"/>
          <c:order val="3"/>
          <c:tx>
            <c:v>Median age males</c:v>
          </c:tx>
          <c:spPr>
            <a:ln w="44450">
              <a:solidFill>
                <a:srgbClr val="BA1F46"/>
              </a:solidFill>
            </a:ln>
          </c:spPr>
          <c:marker>
            <c:symbol val="none"/>
          </c:marker>
          <c:cat>
            <c:strRef>
              <c:f>'med age and sex'!$A$88:$A$106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2012*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'med age and sex'!$F$88:$F$106</c:f>
              <c:numCache>
                <c:formatCode>General</c:formatCode>
                <c:ptCount val="19"/>
                <c:pt idx="0">
                  <c:v>32</c:v>
                </c:pt>
                <c:pt idx="1">
                  <c:v>32</c:v>
                </c:pt>
                <c:pt idx="2">
                  <c:v>33</c:v>
                </c:pt>
                <c:pt idx="3">
                  <c:v>34</c:v>
                </c:pt>
                <c:pt idx="4">
                  <c:v>35</c:v>
                </c:pt>
                <c:pt idx="5">
                  <c:v>35</c:v>
                </c:pt>
                <c:pt idx="6">
                  <c:v>36</c:v>
                </c:pt>
                <c:pt idx="7">
                  <c:v>36</c:v>
                </c:pt>
                <c:pt idx="8">
                  <c:v>38</c:v>
                </c:pt>
                <c:pt idx="9">
                  <c:v>38</c:v>
                </c:pt>
                <c:pt idx="10">
                  <c:v>40</c:v>
                </c:pt>
                <c:pt idx="11">
                  <c:v>39</c:v>
                </c:pt>
                <c:pt idx="12">
                  <c:v>39</c:v>
                </c:pt>
                <c:pt idx="13">
                  <c:v>42</c:v>
                </c:pt>
                <c:pt idx="14">
                  <c:v>41</c:v>
                </c:pt>
                <c:pt idx="15">
                  <c:v>42</c:v>
                </c:pt>
                <c:pt idx="16">
                  <c:v>41</c:v>
                </c:pt>
                <c:pt idx="17">
                  <c:v>43</c:v>
                </c:pt>
                <c:pt idx="18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1E2F-485D-9949-400A512CB1B1}"/>
            </c:ext>
          </c:extLst>
        </c:ser>
        <c:ser>
          <c:idx val="4"/>
          <c:order val="4"/>
          <c:tx>
            <c:v>Median age females</c:v>
          </c:tx>
          <c:spPr>
            <a:ln w="44450">
              <a:solidFill>
                <a:srgbClr val="EB89A3"/>
              </a:solidFill>
            </a:ln>
          </c:spPr>
          <c:marker>
            <c:symbol val="none"/>
          </c:marker>
          <c:cat>
            <c:strRef>
              <c:f>'med age and sex'!$A$88:$A$106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2012*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strCache>
            </c:strRef>
          </c:cat>
          <c:val>
            <c:numRef>
              <c:f>'med age and sex'!$G$88:$G$106</c:f>
              <c:numCache>
                <c:formatCode>General</c:formatCode>
                <c:ptCount val="19"/>
                <c:pt idx="0">
                  <c:v>29</c:v>
                </c:pt>
                <c:pt idx="1">
                  <c:v>31</c:v>
                </c:pt>
                <c:pt idx="2">
                  <c:v>32</c:v>
                </c:pt>
                <c:pt idx="3">
                  <c:v>31</c:v>
                </c:pt>
                <c:pt idx="4">
                  <c:v>32</c:v>
                </c:pt>
                <c:pt idx="5">
                  <c:v>32</c:v>
                </c:pt>
                <c:pt idx="6">
                  <c:v>33</c:v>
                </c:pt>
                <c:pt idx="7">
                  <c:v>34</c:v>
                </c:pt>
                <c:pt idx="8">
                  <c:v>35</c:v>
                </c:pt>
                <c:pt idx="9">
                  <c:v>36</c:v>
                </c:pt>
                <c:pt idx="10">
                  <c:v>37</c:v>
                </c:pt>
                <c:pt idx="11">
                  <c:v>38</c:v>
                </c:pt>
                <c:pt idx="12">
                  <c:v>37</c:v>
                </c:pt>
                <c:pt idx="13">
                  <c:v>41</c:v>
                </c:pt>
                <c:pt idx="14">
                  <c:v>39</c:v>
                </c:pt>
                <c:pt idx="15">
                  <c:v>41</c:v>
                </c:pt>
                <c:pt idx="16">
                  <c:v>36</c:v>
                </c:pt>
                <c:pt idx="17">
                  <c:v>41.5</c:v>
                </c:pt>
                <c:pt idx="18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1E2F-485D-9949-400A512CB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1995695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Number of notifications</a:t>
                </a:r>
              </a:p>
            </c:rich>
          </c:tx>
          <c:layout>
            <c:manualLayout>
              <c:xMode val="edge"/>
              <c:yMode val="edge"/>
              <c:x val="1.3388495929534233E-2"/>
              <c:y val="0.1036241193535018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99569583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Median age (years)</a:t>
                </a:r>
              </a:p>
            </c:rich>
          </c:tx>
          <c:layout>
            <c:manualLayout>
              <c:xMode val="edge"/>
              <c:yMode val="edge"/>
              <c:x val="0.96320135830478815"/>
              <c:y val="0.1558692498963945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"/>
        <c:crosses val="max"/>
        <c:crossBetween val="between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8.8193573260969493E-2"/>
          <c:y val="0.91643304757469268"/>
          <c:w val="0.81792398831501978"/>
          <c:h val="5.539799110584611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738495188101484E-2"/>
          <c:y val="2.9648440891453454E-2"/>
          <c:w val="0.88398547681539807"/>
          <c:h val="0.65815685352763731"/>
        </c:manualLayout>
      </c:layout>
      <c:barChart>
        <c:barDir val="col"/>
        <c:grouping val="stacked"/>
        <c:varyColors val="0"/>
        <c:ser>
          <c:idx val="1"/>
          <c:order val="0"/>
          <c:tx>
            <c:v>People who inject drugs</c:v>
          </c:tx>
          <c:spPr>
            <a:solidFill>
              <a:srgbClr val="BA1F46"/>
            </a:solidFill>
            <a:ln>
              <a:noFill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factor'!$B$3:$B$18</c:f>
              <c:numCache>
                <c:formatCode>General</c:formatCode>
                <c:ptCount val="16"/>
                <c:pt idx="0">
                  <c:v>562</c:v>
                </c:pt>
                <c:pt idx="1">
                  <c:v>469</c:v>
                </c:pt>
                <c:pt idx="2">
                  <c:v>616</c:v>
                </c:pt>
                <c:pt idx="3">
                  <c:v>581</c:v>
                </c:pt>
                <c:pt idx="4">
                  <c:v>624</c:v>
                </c:pt>
                <c:pt idx="5">
                  <c:v>421</c:v>
                </c:pt>
                <c:pt idx="6">
                  <c:v>349</c:v>
                </c:pt>
                <c:pt idx="7">
                  <c:v>289</c:v>
                </c:pt>
                <c:pt idx="8">
                  <c:v>208</c:v>
                </c:pt>
                <c:pt idx="9">
                  <c:v>212</c:v>
                </c:pt>
                <c:pt idx="10">
                  <c:v>217</c:v>
                </c:pt>
                <c:pt idx="11">
                  <c:v>200</c:v>
                </c:pt>
                <c:pt idx="12">
                  <c:v>159</c:v>
                </c:pt>
                <c:pt idx="13">
                  <c:v>92</c:v>
                </c:pt>
                <c:pt idx="14">
                  <c:v>106</c:v>
                </c:pt>
                <c:pt idx="15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7E-4FBE-814E-FA4A782CBA22}"/>
            </c:ext>
          </c:extLst>
        </c:ser>
        <c:ser>
          <c:idx val="4"/>
          <c:order val="1"/>
          <c:tx>
            <c:strRef>
              <c:f>'Risk factor'!$H$2</c:f>
              <c:strCache>
                <c:ptCount val="1"/>
                <c:pt idx="0">
                  <c:v>Case notified through prison or homeless services</c:v>
                </c:pt>
              </c:strCache>
            </c:strRef>
          </c:tx>
          <c:spPr>
            <a:solidFill>
              <a:srgbClr val="71A59C"/>
            </a:solidFill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factor'!$H$3:$H$18</c:f>
              <c:numCache>
                <c:formatCode>General</c:formatCode>
                <c:ptCount val="16"/>
                <c:pt idx="0">
                  <c:v>26</c:v>
                </c:pt>
                <c:pt idx="1">
                  <c:v>21</c:v>
                </c:pt>
                <c:pt idx="2">
                  <c:v>19</c:v>
                </c:pt>
                <c:pt idx="3">
                  <c:v>8</c:v>
                </c:pt>
                <c:pt idx="4">
                  <c:v>26</c:v>
                </c:pt>
                <c:pt idx="5">
                  <c:v>7</c:v>
                </c:pt>
                <c:pt idx="6">
                  <c:v>14</c:v>
                </c:pt>
                <c:pt idx="7">
                  <c:v>6</c:v>
                </c:pt>
                <c:pt idx="8">
                  <c:v>16</c:v>
                </c:pt>
                <c:pt idx="9">
                  <c:v>12</c:v>
                </c:pt>
                <c:pt idx="10">
                  <c:v>15</c:v>
                </c:pt>
                <c:pt idx="11">
                  <c:v>15</c:v>
                </c:pt>
                <c:pt idx="12">
                  <c:v>18</c:v>
                </c:pt>
                <c:pt idx="13">
                  <c:v>14</c:v>
                </c:pt>
                <c:pt idx="14">
                  <c:v>27</c:v>
                </c:pt>
                <c:pt idx="1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7E-4FBE-814E-FA4A782CBA22}"/>
            </c:ext>
          </c:extLst>
        </c:ser>
        <c:ser>
          <c:idx val="3"/>
          <c:order val="2"/>
          <c:tx>
            <c:v>Possible sexual exposure*</c:v>
          </c:tx>
          <c:spPr>
            <a:solidFill>
              <a:srgbClr val="82428D"/>
            </a:solidFill>
            <a:ln>
              <a:noFill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factor'!$N$3:$N$18</c:f>
              <c:numCache>
                <c:formatCode>General</c:formatCode>
                <c:ptCount val="16"/>
                <c:pt idx="0">
                  <c:v>16</c:v>
                </c:pt>
                <c:pt idx="1">
                  <c:v>18</c:v>
                </c:pt>
                <c:pt idx="2">
                  <c:v>29</c:v>
                </c:pt>
                <c:pt idx="3">
                  <c:v>39</c:v>
                </c:pt>
                <c:pt idx="4">
                  <c:v>28</c:v>
                </c:pt>
                <c:pt idx="5">
                  <c:v>42</c:v>
                </c:pt>
                <c:pt idx="6">
                  <c:v>36</c:v>
                </c:pt>
                <c:pt idx="7">
                  <c:v>22</c:v>
                </c:pt>
                <c:pt idx="8">
                  <c:v>19</c:v>
                </c:pt>
                <c:pt idx="9">
                  <c:v>44</c:v>
                </c:pt>
                <c:pt idx="10">
                  <c:v>31</c:v>
                </c:pt>
                <c:pt idx="11">
                  <c:v>33</c:v>
                </c:pt>
                <c:pt idx="12">
                  <c:v>24</c:v>
                </c:pt>
                <c:pt idx="13">
                  <c:v>26</c:v>
                </c:pt>
                <c:pt idx="14">
                  <c:v>14</c:v>
                </c:pt>
                <c:pt idx="1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7E-4FBE-814E-FA4A782CBA22}"/>
            </c:ext>
          </c:extLst>
        </c:ser>
        <c:ser>
          <c:idx val="2"/>
          <c:order val="3"/>
          <c:tx>
            <c:v>Received blood or blood products</c:v>
          </c:tx>
          <c:spPr>
            <a:solidFill>
              <a:srgbClr val="EB89A3"/>
            </a:solidFill>
            <a:ln>
              <a:noFill/>
              <a:prstDash val="solid"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factor'!$C$3:$C$18</c:f>
              <c:numCache>
                <c:formatCode>General</c:formatCode>
                <c:ptCount val="16"/>
                <c:pt idx="0">
                  <c:v>34</c:v>
                </c:pt>
                <c:pt idx="1">
                  <c:v>28</c:v>
                </c:pt>
                <c:pt idx="2">
                  <c:v>35</c:v>
                </c:pt>
                <c:pt idx="3">
                  <c:v>20</c:v>
                </c:pt>
                <c:pt idx="4">
                  <c:v>20</c:v>
                </c:pt>
                <c:pt idx="5">
                  <c:v>24</c:v>
                </c:pt>
                <c:pt idx="6">
                  <c:v>14</c:v>
                </c:pt>
                <c:pt idx="7">
                  <c:v>16</c:v>
                </c:pt>
                <c:pt idx="8">
                  <c:v>17</c:v>
                </c:pt>
                <c:pt idx="9">
                  <c:v>14</c:v>
                </c:pt>
                <c:pt idx="10">
                  <c:v>13</c:v>
                </c:pt>
                <c:pt idx="11">
                  <c:v>9</c:v>
                </c:pt>
                <c:pt idx="12">
                  <c:v>11</c:v>
                </c:pt>
                <c:pt idx="13">
                  <c:v>7</c:v>
                </c:pt>
                <c:pt idx="14">
                  <c:v>5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7E-4FBE-814E-FA4A782CBA22}"/>
            </c:ext>
          </c:extLst>
        </c:ser>
        <c:ser>
          <c:idx val="0"/>
          <c:order val="4"/>
          <c:tx>
            <c:strRef>
              <c:f>'Risk factor'!$G$2</c:f>
              <c:strCache>
                <c:ptCount val="1"/>
                <c:pt idx="0">
                  <c:v>Born in endemic country or asylum seeker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factor'!$G$3:$G$18</c:f>
              <c:numCache>
                <c:formatCode>General</c:formatCode>
                <c:ptCount val="16"/>
                <c:pt idx="0">
                  <c:v>49</c:v>
                </c:pt>
                <c:pt idx="1">
                  <c:v>39</c:v>
                </c:pt>
                <c:pt idx="2">
                  <c:v>60</c:v>
                </c:pt>
                <c:pt idx="3">
                  <c:v>64</c:v>
                </c:pt>
                <c:pt idx="4">
                  <c:v>47</c:v>
                </c:pt>
                <c:pt idx="5">
                  <c:v>48</c:v>
                </c:pt>
                <c:pt idx="6">
                  <c:v>61</c:v>
                </c:pt>
                <c:pt idx="7">
                  <c:v>52</c:v>
                </c:pt>
                <c:pt idx="8">
                  <c:v>59</c:v>
                </c:pt>
                <c:pt idx="9">
                  <c:v>50</c:v>
                </c:pt>
                <c:pt idx="10">
                  <c:v>65</c:v>
                </c:pt>
                <c:pt idx="11">
                  <c:v>61</c:v>
                </c:pt>
                <c:pt idx="12">
                  <c:v>65</c:v>
                </c:pt>
                <c:pt idx="13">
                  <c:v>24</c:v>
                </c:pt>
                <c:pt idx="14">
                  <c:v>39</c:v>
                </c:pt>
                <c:pt idx="1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7E-4FBE-814E-FA4A782CBA22}"/>
            </c:ext>
          </c:extLst>
        </c:ser>
        <c:ser>
          <c:idx val="6"/>
          <c:order val="5"/>
          <c:tx>
            <c:strRef>
              <c:f>'Risk factor'!$I$2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6858"/>
            </a:solidFill>
            <a:ln>
              <a:noFill/>
              <a:prstDash val="solid"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factor'!$I$3:$I$18</c:f>
              <c:numCache>
                <c:formatCode>General</c:formatCode>
                <c:ptCount val="16"/>
                <c:pt idx="0">
                  <c:v>62</c:v>
                </c:pt>
                <c:pt idx="1">
                  <c:v>58</c:v>
                </c:pt>
                <c:pt idx="2">
                  <c:v>62</c:v>
                </c:pt>
                <c:pt idx="3">
                  <c:v>54</c:v>
                </c:pt>
                <c:pt idx="4">
                  <c:v>39</c:v>
                </c:pt>
                <c:pt idx="5">
                  <c:v>55</c:v>
                </c:pt>
                <c:pt idx="6">
                  <c:v>48</c:v>
                </c:pt>
                <c:pt idx="7">
                  <c:v>38</c:v>
                </c:pt>
                <c:pt idx="8">
                  <c:v>36</c:v>
                </c:pt>
                <c:pt idx="9">
                  <c:v>49</c:v>
                </c:pt>
                <c:pt idx="10">
                  <c:v>56</c:v>
                </c:pt>
                <c:pt idx="11">
                  <c:v>59</c:v>
                </c:pt>
                <c:pt idx="12">
                  <c:v>40</c:v>
                </c:pt>
                <c:pt idx="13">
                  <c:v>26</c:v>
                </c:pt>
                <c:pt idx="14">
                  <c:v>27</c:v>
                </c:pt>
                <c:pt idx="1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7E-4FBE-814E-FA4A782CBA22}"/>
            </c:ext>
          </c:extLst>
        </c:ser>
        <c:ser>
          <c:idx val="7"/>
          <c:order val="6"/>
          <c:tx>
            <c:v>Unknown</c:v>
          </c:tx>
          <c:spPr>
            <a:solidFill>
              <a:srgbClr val="C4C4C4"/>
            </a:solidFill>
            <a:ln>
              <a:noFill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factor'!$J$3:$J$18</c:f>
              <c:numCache>
                <c:formatCode>General</c:formatCode>
                <c:ptCount val="16"/>
                <c:pt idx="0">
                  <c:v>787</c:v>
                </c:pt>
                <c:pt idx="1">
                  <c:v>869</c:v>
                </c:pt>
                <c:pt idx="2">
                  <c:v>410</c:v>
                </c:pt>
                <c:pt idx="3">
                  <c:v>448</c:v>
                </c:pt>
                <c:pt idx="4">
                  <c:v>447</c:v>
                </c:pt>
                <c:pt idx="5">
                  <c:v>275</c:v>
                </c:pt>
                <c:pt idx="6">
                  <c:v>229</c:v>
                </c:pt>
                <c:pt idx="7">
                  <c:v>267</c:v>
                </c:pt>
                <c:pt idx="8">
                  <c:v>313</c:v>
                </c:pt>
                <c:pt idx="9">
                  <c:v>255</c:v>
                </c:pt>
                <c:pt idx="10">
                  <c:v>208</c:v>
                </c:pt>
                <c:pt idx="11">
                  <c:v>206</c:v>
                </c:pt>
                <c:pt idx="12">
                  <c:v>154</c:v>
                </c:pt>
                <c:pt idx="13">
                  <c:v>128</c:v>
                </c:pt>
                <c:pt idx="14">
                  <c:v>196</c:v>
                </c:pt>
                <c:pt idx="15">
                  <c:v>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7E-4FBE-814E-FA4A782CB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1513570464"/>
        <c:axId val="1"/>
      </c:barChart>
      <c:catAx>
        <c:axId val="151357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Number</a:t>
                </a:r>
                <a:r>
                  <a:rPr lang="en-IE" sz="1400" baseline="0"/>
                  <a:t> of notifications</a:t>
                </a:r>
                <a:endParaRPr lang="en-IE" sz="1400"/>
              </a:p>
            </c:rich>
          </c:tx>
          <c:layout>
            <c:manualLayout>
              <c:xMode val="edge"/>
              <c:yMode val="edge"/>
              <c:x val="1.6912796614708875E-2"/>
              <c:y val="0.125307961504811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13570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1209889086444843E-3"/>
          <c:y val="0.80449543620480279"/>
          <c:w val="0.98482230971128604"/>
          <c:h val="0.18804187722803303"/>
        </c:manualLayout>
      </c:layout>
      <c:overlay val="0"/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235181088225098E-2"/>
          <c:y val="2.9648440891453454E-2"/>
          <c:w val="0.89548881473665898"/>
          <c:h val="0.66232727342905662"/>
        </c:manualLayout>
      </c:layout>
      <c:barChart>
        <c:barDir val="col"/>
        <c:grouping val="percentStacked"/>
        <c:varyColors val="0"/>
        <c:ser>
          <c:idx val="1"/>
          <c:order val="0"/>
          <c:tx>
            <c:v>People who inject drugs</c:v>
          </c:tx>
          <c:spPr>
            <a:solidFill>
              <a:srgbClr val="BA1F46"/>
            </a:solidFill>
            <a:ln>
              <a:noFill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factor'!$B$3:$B$18</c:f>
              <c:numCache>
                <c:formatCode>General</c:formatCode>
                <c:ptCount val="16"/>
                <c:pt idx="0">
                  <c:v>562</c:v>
                </c:pt>
                <c:pt idx="1">
                  <c:v>469</c:v>
                </c:pt>
                <c:pt idx="2">
                  <c:v>616</c:v>
                </c:pt>
                <c:pt idx="3">
                  <c:v>581</c:v>
                </c:pt>
                <c:pt idx="4">
                  <c:v>624</c:v>
                </c:pt>
                <c:pt idx="5">
                  <c:v>421</c:v>
                </c:pt>
                <c:pt idx="6">
                  <c:v>349</c:v>
                </c:pt>
                <c:pt idx="7">
                  <c:v>289</c:v>
                </c:pt>
                <c:pt idx="8">
                  <c:v>208</c:v>
                </c:pt>
                <c:pt idx="9">
                  <c:v>212</c:v>
                </c:pt>
                <c:pt idx="10">
                  <c:v>217</c:v>
                </c:pt>
                <c:pt idx="11">
                  <c:v>200</c:v>
                </c:pt>
                <c:pt idx="12">
                  <c:v>159</c:v>
                </c:pt>
                <c:pt idx="13">
                  <c:v>92</c:v>
                </c:pt>
                <c:pt idx="14">
                  <c:v>106</c:v>
                </c:pt>
                <c:pt idx="15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F8-48E8-954A-5B2E2ECACE84}"/>
            </c:ext>
          </c:extLst>
        </c:ser>
        <c:ser>
          <c:idx val="2"/>
          <c:order val="1"/>
          <c:tx>
            <c:v>Received blood or blood products</c:v>
          </c:tx>
          <c:spPr>
            <a:solidFill>
              <a:srgbClr val="EB89A3"/>
            </a:solidFill>
            <a:ln>
              <a:noFill/>
              <a:prstDash val="solid"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factor'!$C$3:$C$18</c:f>
              <c:numCache>
                <c:formatCode>General</c:formatCode>
                <c:ptCount val="16"/>
                <c:pt idx="0">
                  <c:v>34</c:v>
                </c:pt>
                <c:pt idx="1">
                  <c:v>28</c:v>
                </c:pt>
                <c:pt idx="2">
                  <c:v>35</c:v>
                </c:pt>
                <c:pt idx="3">
                  <c:v>20</c:v>
                </c:pt>
                <c:pt idx="4">
                  <c:v>20</c:v>
                </c:pt>
                <c:pt idx="5">
                  <c:v>24</c:v>
                </c:pt>
                <c:pt idx="6">
                  <c:v>14</c:v>
                </c:pt>
                <c:pt idx="7">
                  <c:v>16</c:v>
                </c:pt>
                <c:pt idx="8">
                  <c:v>17</c:v>
                </c:pt>
                <c:pt idx="9">
                  <c:v>14</c:v>
                </c:pt>
                <c:pt idx="10">
                  <c:v>13</c:v>
                </c:pt>
                <c:pt idx="11">
                  <c:v>9</c:v>
                </c:pt>
                <c:pt idx="12">
                  <c:v>11</c:v>
                </c:pt>
                <c:pt idx="13">
                  <c:v>7</c:v>
                </c:pt>
                <c:pt idx="14">
                  <c:v>5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F8-48E8-954A-5B2E2ECACE84}"/>
            </c:ext>
          </c:extLst>
        </c:ser>
        <c:ser>
          <c:idx val="3"/>
          <c:order val="2"/>
          <c:tx>
            <c:v>Possible sexual exposure</c:v>
          </c:tx>
          <c:spPr>
            <a:solidFill>
              <a:srgbClr val="82428D"/>
            </a:solidFill>
            <a:ln>
              <a:noFill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factor'!$N$3:$N$18</c:f>
              <c:numCache>
                <c:formatCode>General</c:formatCode>
                <c:ptCount val="16"/>
                <c:pt idx="0">
                  <c:v>16</c:v>
                </c:pt>
                <c:pt idx="1">
                  <c:v>18</c:v>
                </c:pt>
                <c:pt idx="2">
                  <c:v>29</c:v>
                </c:pt>
                <c:pt idx="3">
                  <c:v>39</c:v>
                </c:pt>
                <c:pt idx="4">
                  <c:v>28</c:v>
                </c:pt>
                <c:pt idx="5">
                  <c:v>42</c:v>
                </c:pt>
                <c:pt idx="6">
                  <c:v>36</c:v>
                </c:pt>
                <c:pt idx="7">
                  <c:v>22</c:v>
                </c:pt>
                <c:pt idx="8">
                  <c:v>19</c:v>
                </c:pt>
                <c:pt idx="9">
                  <c:v>44</c:v>
                </c:pt>
                <c:pt idx="10">
                  <c:v>31</c:v>
                </c:pt>
                <c:pt idx="11">
                  <c:v>33</c:v>
                </c:pt>
                <c:pt idx="12">
                  <c:v>24</c:v>
                </c:pt>
                <c:pt idx="13">
                  <c:v>26</c:v>
                </c:pt>
                <c:pt idx="14">
                  <c:v>14</c:v>
                </c:pt>
                <c:pt idx="1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F8-48E8-954A-5B2E2ECACE84}"/>
            </c:ext>
          </c:extLst>
        </c:ser>
        <c:ser>
          <c:idx val="0"/>
          <c:order val="3"/>
          <c:tx>
            <c:v>Born in endmemic country/asylum seeker - risk factor not reported</c:v>
          </c:tx>
          <c:spPr>
            <a:solidFill>
              <a:srgbClr val="00B0F0"/>
            </a:solidFill>
            <a:ln>
              <a:noFill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factor'!$G$3:$G$18</c:f>
              <c:numCache>
                <c:formatCode>General</c:formatCode>
                <c:ptCount val="16"/>
                <c:pt idx="0">
                  <c:v>49</c:v>
                </c:pt>
                <c:pt idx="1">
                  <c:v>39</c:v>
                </c:pt>
                <c:pt idx="2">
                  <c:v>60</c:v>
                </c:pt>
                <c:pt idx="3">
                  <c:v>64</c:v>
                </c:pt>
                <c:pt idx="4">
                  <c:v>47</c:v>
                </c:pt>
                <c:pt idx="5">
                  <c:v>48</c:v>
                </c:pt>
                <c:pt idx="6">
                  <c:v>61</c:v>
                </c:pt>
                <c:pt idx="7">
                  <c:v>52</c:v>
                </c:pt>
                <c:pt idx="8">
                  <c:v>59</c:v>
                </c:pt>
                <c:pt idx="9">
                  <c:v>50</c:v>
                </c:pt>
                <c:pt idx="10">
                  <c:v>65</c:v>
                </c:pt>
                <c:pt idx="11">
                  <c:v>61</c:v>
                </c:pt>
                <c:pt idx="12">
                  <c:v>65</c:v>
                </c:pt>
                <c:pt idx="13">
                  <c:v>24</c:v>
                </c:pt>
                <c:pt idx="14">
                  <c:v>39</c:v>
                </c:pt>
                <c:pt idx="1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F8-48E8-954A-5B2E2ECACE84}"/>
            </c:ext>
          </c:extLst>
        </c:ser>
        <c:ser>
          <c:idx val="4"/>
          <c:order val="4"/>
          <c:tx>
            <c:strRef>
              <c:f>'Risk factor'!$H$2</c:f>
              <c:strCache>
                <c:ptCount val="1"/>
                <c:pt idx="0">
                  <c:v>Case notified through prison or homeless services</c:v>
                </c:pt>
              </c:strCache>
            </c:strRef>
          </c:tx>
          <c:spPr>
            <a:solidFill>
              <a:srgbClr val="71A59C"/>
            </a:solidFill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factor'!$H$3:$H$18</c:f>
              <c:numCache>
                <c:formatCode>General</c:formatCode>
                <c:ptCount val="16"/>
                <c:pt idx="0">
                  <c:v>26</c:v>
                </c:pt>
                <c:pt idx="1">
                  <c:v>21</c:v>
                </c:pt>
                <c:pt idx="2">
                  <c:v>19</c:v>
                </c:pt>
                <c:pt idx="3">
                  <c:v>8</c:v>
                </c:pt>
                <c:pt idx="4">
                  <c:v>26</c:v>
                </c:pt>
                <c:pt idx="5">
                  <c:v>7</c:v>
                </c:pt>
                <c:pt idx="6">
                  <c:v>14</c:v>
                </c:pt>
                <c:pt idx="7">
                  <c:v>6</c:v>
                </c:pt>
                <c:pt idx="8">
                  <c:v>16</c:v>
                </c:pt>
                <c:pt idx="9">
                  <c:v>12</c:v>
                </c:pt>
                <c:pt idx="10">
                  <c:v>15</c:v>
                </c:pt>
                <c:pt idx="11">
                  <c:v>15</c:v>
                </c:pt>
                <c:pt idx="12">
                  <c:v>18</c:v>
                </c:pt>
                <c:pt idx="13">
                  <c:v>14</c:v>
                </c:pt>
                <c:pt idx="14">
                  <c:v>27</c:v>
                </c:pt>
                <c:pt idx="1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F8-48E8-954A-5B2E2ECACE84}"/>
            </c:ext>
          </c:extLst>
        </c:ser>
        <c:ser>
          <c:idx val="6"/>
          <c:order val="5"/>
          <c:tx>
            <c:strRef>
              <c:f>'Risk factor'!$I$2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6858"/>
            </a:solidFill>
            <a:ln>
              <a:noFill/>
              <a:prstDash val="solid"/>
            </a:ln>
          </c:spPr>
          <c:invertIfNegative val="0"/>
          <c:cat>
            <c:numRef>
              <c:f>'Risk factor'!$A$3:$A$18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'Risk factor'!$I$3:$I$18</c:f>
              <c:numCache>
                <c:formatCode>General</c:formatCode>
                <c:ptCount val="16"/>
                <c:pt idx="0">
                  <c:v>62</c:v>
                </c:pt>
                <c:pt idx="1">
                  <c:v>58</c:v>
                </c:pt>
                <c:pt idx="2">
                  <c:v>62</c:v>
                </c:pt>
                <c:pt idx="3">
                  <c:v>54</c:v>
                </c:pt>
                <c:pt idx="4">
                  <c:v>39</c:v>
                </c:pt>
                <c:pt idx="5">
                  <c:v>55</c:v>
                </c:pt>
                <c:pt idx="6">
                  <c:v>48</c:v>
                </c:pt>
                <c:pt idx="7">
                  <c:v>38</c:v>
                </c:pt>
                <c:pt idx="8">
                  <c:v>36</c:v>
                </c:pt>
                <c:pt idx="9">
                  <c:v>49</c:v>
                </c:pt>
                <c:pt idx="10">
                  <c:v>56</c:v>
                </c:pt>
                <c:pt idx="11">
                  <c:v>59</c:v>
                </c:pt>
                <c:pt idx="12">
                  <c:v>40</c:v>
                </c:pt>
                <c:pt idx="13">
                  <c:v>26</c:v>
                </c:pt>
                <c:pt idx="14">
                  <c:v>27</c:v>
                </c:pt>
                <c:pt idx="1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F8-48E8-954A-5B2E2ECAC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513555664"/>
        <c:axId val="1"/>
      </c:barChart>
      <c:catAx>
        <c:axId val="151355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% of notifications</a:t>
                </a:r>
              </a:p>
            </c:rich>
          </c:tx>
          <c:layout>
            <c:manualLayout>
              <c:xMode val="edge"/>
              <c:yMode val="edge"/>
              <c:x val="2.7516170682257792E-3"/>
              <c:y val="0.19051740458672176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13555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331576635924462E-2"/>
          <c:y val="0.80906804847923419"/>
          <c:w val="0.9866842336407553"/>
          <c:h val="0.16870966496834955"/>
        </c:manualLayout>
      </c:layout>
      <c:overlay val="0"/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4675153105861765"/>
          <c:y val="1.3212194629517462E-2"/>
          <c:w val="0.4287191601049869"/>
          <c:h val="0.986787805370482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BA1F46"/>
              </a:solidFill>
            </c:spPr>
            <c:extLst>
              <c:ext xmlns:c16="http://schemas.microsoft.com/office/drawing/2014/chart" uri="{C3380CC4-5D6E-409C-BE32-E72D297353CC}">
                <c16:uniqueId val="{00000001-342A-4EC2-B7AF-B0E0AA72CD0B}"/>
              </c:ext>
            </c:extLst>
          </c:dPt>
          <c:dPt>
            <c:idx val="1"/>
            <c:bubble3D val="0"/>
            <c:spPr>
              <a:solidFill>
                <a:srgbClr val="EB89A3"/>
              </a:solidFill>
            </c:spPr>
            <c:extLst>
              <c:ext xmlns:c16="http://schemas.microsoft.com/office/drawing/2014/chart" uri="{C3380CC4-5D6E-409C-BE32-E72D297353CC}">
                <c16:uniqueId val="{00000003-342A-4EC2-B7AF-B0E0AA72CD0B}"/>
              </c:ext>
            </c:extLst>
          </c:dPt>
          <c:dPt>
            <c:idx val="2"/>
            <c:bubble3D val="0"/>
            <c:spPr>
              <a:solidFill>
                <a:srgbClr val="82428D"/>
              </a:solidFill>
            </c:spPr>
            <c:extLst>
              <c:ext xmlns:c16="http://schemas.microsoft.com/office/drawing/2014/chart" uri="{C3380CC4-5D6E-409C-BE32-E72D297353CC}">
                <c16:uniqueId val="{00000005-342A-4EC2-B7AF-B0E0AA72CD0B}"/>
              </c:ext>
            </c:extLst>
          </c:dPt>
          <c:dPt>
            <c:idx val="3"/>
            <c:bubble3D val="0"/>
            <c:spPr>
              <a:solidFill>
                <a:srgbClr val="3E5B84"/>
              </a:solidFill>
            </c:spPr>
            <c:extLst>
              <c:ext xmlns:c16="http://schemas.microsoft.com/office/drawing/2014/chart" uri="{C3380CC4-5D6E-409C-BE32-E72D297353CC}">
                <c16:uniqueId val="{00000007-342A-4EC2-B7AF-B0E0AA72CD0B}"/>
              </c:ext>
            </c:extLst>
          </c:dPt>
          <c:dPt>
            <c:idx val="4"/>
            <c:bubble3D val="0"/>
            <c:spPr>
              <a:solidFill>
                <a:srgbClr val="71A59C"/>
              </a:solidFill>
            </c:spPr>
            <c:extLst>
              <c:ext xmlns:c16="http://schemas.microsoft.com/office/drawing/2014/chart" uri="{C3380CC4-5D6E-409C-BE32-E72D297353CC}">
                <c16:uniqueId val="{00000009-342A-4EC2-B7AF-B0E0AA72CD0B}"/>
              </c:ext>
            </c:extLst>
          </c:dPt>
          <c:dPt>
            <c:idx val="5"/>
            <c:bubble3D val="0"/>
            <c:spPr>
              <a:solidFill>
                <a:srgbClr val="006858"/>
              </a:solidFill>
            </c:spPr>
            <c:extLst>
              <c:ext xmlns:c16="http://schemas.microsoft.com/office/drawing/2014/chart" uri="{C3380CC4-5D6E-409C-BE32-E72D297353CC}">
                <c16:uniqueId val="{0000000B-342A-4EC2-B7AF-B0E0AA72CD0B}"/>
              </c:ext>
            </c:extLst>
          </c:dPt>
          <c:dPt>
            <c:idx val="6"/>
            <c:bubble3D val="0"/>
            <c:spPr>
              <a:solidFill>
                <a:srgbClr val="C0D236"/>
              </a:solidFill>
            </c:spPr>
            <c:extLst>
              <c:ext xmlns:c16="http://schemas.microsoft.com/office/drawing/2014/chart" uri="{C3380CC4-5D6E-409C-BE32-E72D297353CC}">
                <c16:uniqueId val="{0000000D-342A-4EC2-B7AF-B0E0AA72CD0B}"/>
              </c:ext>
            </c:extLst>
          </c:dPt>
          <c:dPt>
            <c:idx val="7"/>
            <c:bubble3D val="0"/>
            <c:spPr>
              <a:solidFill>
                <a:srgbClr val="7CBDC4"/>
              </a:solidFill>
            </c:spPr>
            <c:extLst>
              <c:ext xmlns:c16="http://schemas.microsoft.com/office/drawing/2014/chart" uri="{C3380CC4-5D6E-409C-BE32-E72D297353CC}">
                <c16:uniqueId val="{0000000F-342A-4EC2-B7AF-B0E0AA72CD0B}"/>
              </c:ext>
            </c:extLst>
          </c:dPt>
          <c:dLbls>
            <c:dLbl>
              <c:idx val="0"/>
              <c:layout>
                <c:manualLayout>
                  <c:x val="-0.11855529308836411"/>
                  <c:y val="0.28015283666464763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2A-4EC2-B7AF-B0E0AA72CD0B}"/>
                </c:ext>
              </c:extLst>
            </c:dLbl>
            <c:dLbl>
              <c:idx val="1"/>
              <c:layout>
                <c:manualLayout>
                  <c:x val="-0.10911688538932642"/>
                  <c:y val="-0.24229154048051696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2A-4EC2-B7AF-B0E0AA72CD0B}"/>
                </c:ext>
              </c:extLst>
            </c:dLbl>
            <c:dLbl>
              <c:idx val="2"/>
              <c:layout>
                <c:manualLayout>
                  <c:x val="9.5036307961504723E-2"/>
                  <c:y val="-0.19033171815061589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2A-4EC2-B7AF-B0E0AA72CD0B}"/>
                </c:ext>
              </c:extLst>
            </c:dLbl>
            <c:dLbl>
              <c:idx val="4"/>
              <c:layout>
                <c:manualLayout>
                  <c:x val="9.0576902887139113E-2"/>
                  <c:y val="8.7238037552998179E-3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2A-4EC2-B7AF-B0E0AA72CD0B}"/>
                </c:ext>
              </c:extLst>
            </c:dLbl>
            <c:dLbl>
              <c:idx val="5"/>
              <c:layout>
                <c:manualLayout>
                  <c:x val="-5.3475940507436572E-2"/>
                  <c:y val="5.8180227471566051E-2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2A-4EC2-B7AF-B0E0AA72CD0B}"/>
                </c:ext>
              </c:extLst>
            </c:dLbl>
            <c:dLbl>
              <c:idx val="6"/>
              <c:layout>
                <c:manualLayout>
                  <c:x val="-0.19949247594050742"/>
                  <c:y val="-4.2176054916212395E-2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2A-4EC2-B7AF-B0E0AA72CD0B}"/>
                </c:ext>
              </c:extLst>
            </c:dLbl>
            <c:dLbl>
              <c:idx val="7"/>
              <c:layout>
                <c:manualLayout>
                  <c:x val="2.8538057742782154E-3"/>
                  <c:y val="-1.0853422168382752E-2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2A-4EC2-B7AF-B0E0AA72CD0B}"/>
                </c:ext>
              </c:extLst>
            </c:dLbl>
            <c:dLbl>
              <c:idx val="8"/>
              <c:layout>
                <c:manualLayout>
                  <c:x val="9.0979877515309764E-3"/>
                  <c:y val="-0.1140954976781748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2A-4EC2-B7AF-B0E0AA72CD0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'region and COB'!$A$17:$A$25</c:f>
              <c:strCache>
                <c:ptCount val="9"/>
                <c:pt idx="0">
                  <c:v>Ireland, 46%</c:v>
                </c:pt>
                <c:pt idx="1">
                  <c:v>Eastern Europe, 20%</c:v>
                </c:pt>
                <c:pt idx="2">
                  <c:v>Central Europe, 14%</c:v>
                </c:pt>
                <c:pt idx="3">
                  <c:v>Western Europe, 7%</c:v>
                </c:pt>
                <c:pt idx="4">
                  <c:v>Asia, 7%</c:v>
                </c:pt>
                <c:pt idx="5">
                  <c:v>Sub-Saharan Africa, 2%</c:v>
                </c:pt>
                <c:pt idx="6">
                  <c:v>North Africa and Middle East, 2%</c:v>
                </c:pt>
                <c:pt idx="7">
                  <c:v>Latin America, 1%</c:v>
                </c:pt>
                <c:pt idx="8">
                  <c:v>Other, 1%</c:v>
                </c:pt>
              </c:strCache>
            </c:strRef>
          </c:cat>
          <c:val>
            <c:numRef>
              <c:f>'region and COB'!$B$17:$B$25</c:f>
              <c:numCache>
                <c:formatCode>General</c:formatCode>
                <c:ptCount val="9"/>
                <c:pt idx="0">
                  <c:v>1761</c:v>
                </c:pt>
                <c:pt idx="1">
                  <c:v>775</c:v>
                </c:pt>
                <c:pt idx="2">
                  <c:v>518</c:v>
                </c:pt>
                <c:pt idx="3">
                  <c:v>257</c:v>
                </c:pt>
                <c:pt idx="4">
                  <c:v>258</c:v>
                </c:pt>
                <c:pt idx="5">
                  <c:v>74</c:v>
                </c:pt>
                <c:pt idx="6">
                  <c:v>61</c:v>
                </c:pt>
                <c:pt idx="7">
                  <c:v>53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42A-4EC2-B7AF-B0E0AA72C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8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83333333333331"/>
          <c:y val="4.3981481481481483E-2"/>
          <c:w val="0.55833333333333335"/>
          <c:h val="0.9305555555555555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BA1F46"/>
              </a:solidFill>
            </c:spPr>
            <c:extLst>
              <c:ext xmlns:c16="http://schemas.microsoft.com/office/drawing/2014/chart" uri="{C3380CC4-5D6E-409C-BE32-E72D297353CC}">
                <c16:uniqueId val="{00000001-8059-4B93-9300-0479232FF40C}"/>
              </c:ext>
            </c:extLst>
          </c:dPt>
          <c:dPt>
            <c:idx val="1"/>
            <c:bubble3D val="0"/>
            <c:spPr>
              <a:solidFill>
                <a:srgbClr val="EB89A3"/>
              </a:solidFill>
            </c:spPr>
            <c:extLst>
              <c:ext xmlns:c16="http://schemas.microsoft.com/office/drawing/2014/chart" uri="{C3380CC4-5D6E-409C-BE32-E72D297353CC}">
                <c16:uniqueId val="{00000003-8059-4B93-9300-0479232FF40C}"/>
              </c:ext>
            </c:extLst>
          </c:dPt>
          <c:dPt>
            <c:idx val="2"/>
            <c:bubble3D val="0"/>
            <c:spPr>
              <a:solidFill>
                <a:srgbClr val="82428D"/>
              </a:solidFill>
            </c:spPr>
            <c:extLst>
              <c:ext xmlns:c16="http://schemas.microsoft.com/office/drawing/2014/chart" uri="{C3380CC4-5D6E-409C-BE32-E72D297353CC}">
                <c16:uniqueId val="{00000005-8059-4B93-9300-0479232FF40C}"/>
              </c:ext>
            </c:extLst>
          </c:dPt>
          <c:dPt>
            <c:idx val="3"/>
            <c:bubble3D val="0"/>
            <c:spPr>
              <a:solidFill>
                <a:srgbClr val="3E5B84"/>
              </a:solidFill>
            </c:spPr>
            <c:extLst>
              <c:ext xmlns:c16="http://schemas.microsoft.com/office/drawing/2014/chart" uri="{C3380CC4-5D6E-409C-BE32-E72D297353CC}">
                <c16:uniqueId val="{00000007-8059-4B93-9300-0479232FF40C}"/>
              </c:ext>
            </c:extLst>
          </c:dPt>
          <c:dPt>
            <c:idx val="4"/>
            <c:bubble3D val="0"/>
            <c:spPr>
              <a:solidFill>
                <a:srgbClr val="71A59C"/>
              </a:solidFill>
            </c:spPr>
            <c:extLst>
              <c:ext xmlns:c16="http://schemas.microsoft.com/office/drawing/2014/chart" uri="{C3380CC4-5D6E-409C-BE32-E72D297353CC}">
                <c16:uniqueId val="{00000009-8059-4B93-9300-0479232FF40C}"/>
              </c:ext>
            </c:extLst>
          </c:dPt>
          <c:dPt>
            <c:idx val="5"/>
            <c:bubble3D val="0"/>
            <c:spPr>
              <a:solidFill>
                <a:srgbClr val="006858"/>
              </a:solidFill>
            </c:spPr>
            <c:extLst>
              <c:ext xmlns:c16="http://schemas.microsoft.com/office/drawing/2014/chart" uri="{C3380CC4-5D6E-409C-BE32-E72D297353CC}">
                <c16:uniqueId val="{0000000B-8059-4B93-9300-0479232FF40C}"/>
              </c:ext>
            </c:extLst>
          </c:dPt>
          <c:dPt>
            <c:idx val="6"/>
            <c:bubble3D val="0"/>
            <c:spPr>
              <a:solidFill>
                <a:srgbClr val="C0D236"/>
              </a:solidFill>
            </c:spPr>
            <c:extLst>
              <c:ext xmlns:c16="http://schemas.microsoft.com/office/drawing/2014/chart" uri="{C3380CC4-5D6E-409C-BE32-E72D297353CC}">
                <c16:uniqueId val="{0000000D-8059-4B93-9300-0479232FF40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E-8059-4B93-9300-0479232FF40C}"/>
              </c:ext>
            </c:extLst>
          </c:dPt>
          <c:dLbls>
            <c:dLbl>
              <c:idx val="0"/>
              <c:layout>
                <c:manualLayout>
                  <c:x val="-7.9699371460146426E-2"/>
                  <c:y val="0.27844349001829316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59-4B93-9300-0479232FF40C}"/>
                </c:ext>
              </c:extLst>
            </c:dLbl>
            <c:dLbl>
              <c:idx val="1"/>
              <c:layout>
                <c:manualLayout>
                  <c:x val="-0.11194657411244655"/>
                  <c:y val="-0.2249514833373101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59-4B93-9300-0479232FF40C}"/>
                </c:ext>
              </c:extLst>
            </c:dLbl>
            <c:dLbl>
              <c:idx val="2"/>
              <c:layout>
                <c:manualLayout>
                  <c:x val="-3.5162963784456609E-2"/>
                  <c:y val="8.2816418780985709E-2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59-4B93-9300-0479232FF40C}"/>
                </c:ext>
              </c:extLst>
            </c:dLbl>
            <c:dLbl>
              <c:idx val="3"/>
              <c:layout>
                <c:manualLayout>
                  <c:x val="-5.3511143477007569E-2"/>
                  <c:y val="8.882072032662584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59-4B93-9300-0479232FF40C}"/>
                </c:ext>
              </c:extLst>
            </c:dLbl>
            <c:dLbl>
              <c:idx val="4"/>
              <c:layout>
                <c:manualLayout>
                  <c:x val="-0.22944345829603668"/>
                  <c:y val="0.19462124526100905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59-4B93-9300-0479232FF40C}"/>
                </c:ext>
              </c:extLst>
            </c:dLbl>
            <c:dLbl>
              <c:idx val="5"/>
              <c:layout>
                <c:manualLayout>
                  <c:x val="-5.3475940507436572E-2"/>
                  <c:y val="5.8180227471566051E-2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59-4B93-9300-0479232FF40C}"/>
                </c:ext>
              </c:extLst>
            </c:dLbl>
            <c:dLbl>
              <c:idx val="6"/>
              <c:layout>
                <c:manualLayout>
                  <c:x val="-0.19060356517935259"/>
                  <c:y val="-9.8586322543015456E-2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59-4B93-9300-0479232FF40C}"/>
                </c:ext>
              </c:extLst>
            </c:dLbl>
            <c:dLbl>
              <c:idx val="7"/>
              <c:layout>
                <c:manualLayout>
                  <c:x val="3.7298228346456692E-2"/>
                  <c:y val="-0.11085338291046952"/>
                </c:manualLayout>
              </c:layout>
              <c:spPr/>
              <c:txPr>
                <a:bodyPr/>
                <a:lstStyle/>
                <a:p>
                  <a:pPr>
                    <a:defRPr sz="15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59-4B93-9300-0479232FF40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'region and COB'!$A$4:$A$11</c:f>
              <c:strCache>
                <c:ptCount val="8"/>
                <c:pt idx="0">
                  <c:v>Ireland, 40%</c:v>
                </c:pt>
                <c:pt idx="1">
                  <c:v>Eastern Europe, 35%</c:v>
                </c:pt>
                <c:pt idx="2">
                  <c:v>Central Europe, 9%</c:v>
                </c:pt>
                <c:pt idx="3">
                  <c:v>Latin America, 4%</c:v>
                </c:pt>
                <c:pt idx="4">
                  <c:v>Western Europe, 4%</c:v>
                </c:pt>
                <c:pt idx="5">
                  <c:v>Sub-Saharan Africa, 4%</c:v>
                </c:pt>
                <c:pt idx="6">
                  <c:v>Asia, 3%</c:v>
                </c:pt>
                <c:pt idx="7">
                  <c:v>Other, 1%</c:v>
                </c:pt>
              </c:strCache>
            </c:strRef>
          </c:cat>
          <c:val>
            <c:numRef>
              <c:f>'region and COB'!$B$4:$B$11</c:f>
              <c:numCache>
                <c:formatCode>General</c:formatCode>
                <c:ptCount val="8"/>
                <c:pt idx="0">
                  <c:v>78</c:v>
                </c:pt>
                <c:pt idx="1">
                  <c:v>68</c:v>
                </c:pt>
                <c:pt idx="2">
                  <c:v>17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059-4B93-9300-0479232FF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8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73239418273705E-2"/>
          <c:y val="3.0819503331314356E-2"/>
          <c:w val="0.89952990367519192"/>
          <c:h val="0.7434506359781950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'region and COB'!$B$53</c:f>
              <c:strCache>
                <c:ptCount val="1"/>
                <c:pt idx="0">
                  <c:v>Ireland</c:v>
                </c:pt>
              </c:strCache>
            </c:strRef>
          </c:tx>
          <c:spPr>
            <a:solidFill>
              <a:srgbClr val="BA1F46"/>
            </a:solidFill>
            <a:ln>
              <a:noFill/>
            </a:ln>
            <a:effectLst/>
          </c:spPr>
          <c:invertIfNegative val="0"/>
          <c:cat>
            <c:numRef>
              <c:f>'region and COB'!$A$54:$A$69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'region and COB'!$B$54:$B$69</c:f>
              <c:numCache>
                <c:formatCode>General</c:formatCode>
                <c:ptCount val="16"/>
                <c:pt idx="0">
                  <c:v>122</c:v>
                </c:pt>
                <c:pt idx="1">
                  <c:v>140</c:v>
                </c:pt>
                <c:pt idx="2">
                  <c:v>132</c:v>
                </c:pt>
                <c:pt idx="3">
                  <c:v>96</c:v>
                </c:pt>
                <c:pt idx="4">
                  <c:v>133</c:v>
                </c:pt>
                <c:pt idx="5">
                  <c:v>121</c:v>
                </c:pt>
                <c:pt idx="6">
                  <c:v>118</c:v>
                </c:pt>
                <c:pt idx="7">
                  <c:v>136</c:v>
                </c:pt>
                <c:pt idx="8">
                  <c:v>112</c:v>
                </c:pt>
                <c:pt idx="9">
                  <c:v>104</c:v>
                </c:pt>
                <c:pt idx="10">
                  <c:v>134</c:v>
                </c:pt>
                <c:pt idx="11">
                  <c:v>122</c:v>
                </c:pt>
                <c:pt idx="12">
                  <c:v>96</c:v>
                </c:pt>
                <c:pt idx="13">
                  <c:v>54</c:v>
                </c:pt>
                <c:pt idx="14">
                  <c:v>66</c:v>
                </c:pt>
                <c:pt idx="15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AE-4667-B23A-1B6A88F2D86F}"/>
            </c:ext>
          </c:extLst>
        </c:ser>
        <c:ser>
          <c:idx val="2"/>
          <c:order val="1"/>
          <c:tx>
            <c:strRef>
              <c:f>'region and COB'!$C$53</c:f>
              <c:strCache>
                <c:ptCount val="1"/>
                <c:pt idx="0">
                  <c:v>Eastern Europe</c:v>
                </c:pt>
              </c:strCache>
            </c:strRef>
          </c:tx>
          <c:spPr>
            <a:solidFill>
              <a:srgbClr val="EB89A3"/>
            </a:solidFill>
            <a:ln>
              <a:noFill/>
            </a:ln>
            <a:effectLst/>
          </c:spPr>
          <c:invertIfNegative val="0"/>
          <c:cat>
            <c:numRef>
              <c:f>'region and COB'!$A$54:$A$69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'region and COB'!$C$54:$C$69</c:f>
              <c:numCache>
                <c:formatCode>General</c:formatCode>
                <c:ptCount val="16"/>
                <c:pt idx="0">
                  <c:v>31</c:v>
                </c:pt>
                <c:pt idx="1">
                  <c:v>37</c:v>
                </c:pt>
                <c:pt idx="2">
                  <c:v>49</c:v>
                </c:pt>
                <c:pt idx="3">
                  <c:v>56</c:v>
                </c:pt>
                <c:pt idx="4">
                  <c:v>47</c:v>
                </c:pt>
                <c:pt idx="5">
                  <c:v>50</c:v>
                </c:pt>
                <c:pt idx="6">
                  <c:v>51</c:v>
                </c:pt>
                <c:pt idx="7">
                  <c:v>38</c:v>
                </c:pt>
                <c:pt idx="8">
                  <c:v>47</c:v>
                </c:pt>
                <c:pt idx="9">
                  <c:v>45</c:v>
                </c:pt>
                <c:pt idx="10">
                  <c:v>66</c:v>
                </c:pt>
                <c:pt idx="11">
                  <c:v>56</c:v>
                </c:pt>
                <c:pt idx="12">
                  <c:v>68</c:v>
                </c:pt>
                <c:pt idx="13">
                  <c:v>28</c:v>
                </c:pt>
                <c:pt idx="14">
                  <c:v>43</c:v>
                </c:pt>
                <c:pt idx="1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AE-4667-B23A-1B6A88F2D86F}"/>
            </c:ext>
          </c:extLst>
        </c:ser>
        <c:ser>
          <c:idx val="3"/>
          <c:order val="2"/>
          <c:tx>
            <c:strRef>
              <c:f>'region and COB'!$D$53</c:f>
              <c:strCache>
                <c:ptCount val="1"/>
                <c:pt idx="0">
                  <c:v>Central Europe</c:v>
                </c:pt>
              </c:strCache>
            </c:strRef>
          </c:tx>
          <c:spPr>
            <a:solidFill>
              <a:srgbClr val="82428D"/>
            </a:solidFill>
            <a:ln>
              <a:noFill/>
            </a:ln>
            <a:effectLst/>
          </c:spPr>
          <c:invertIfNegative val="0"/>
          <c:cat>
            <c:numRef>
              <c:f>'region and COB'!$A$54:$A$69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'region and COB'!$D$54:$D$69</c:f>
              <c:numCache>
                <c:formatCode>General</c:formatCode>
                <c:ptCount val="16"/>
                <c:pt idx="0">
                  <c:v>28</c:v>
                </c:pt>
                <c:pt idx="1">
                  <c:v>28</c:v>
                </c:pt>
                <c:pt idx="2">
                  <c:v>50</c:v>
                </c:pt>
                <c:pt idx="3">
                  <c:v>41</c:v>
                </c:pt>
                <c:pt idx="4">
                  <c:v>23</c:v>
                </c:pt>
                <c:pt idx="5">
                  <c:v>25</c:v>
                </c:pt>
                <c:pt idx="6">
                  <c:v>29</c:v>
                </c:pt>
                <c:pt idx="7">
                  <c:v>50</c:v>
                </c:pt>
                <c:pt idx="8">
                  <c:v>31</c:v>
                </c:pt>
                <c:pt idx="9">
                  <c:v>40</c:v>
                </c:pt>
                <c:pt idx="10">
                  <c:v>36</c:v>
                </c:pt>
                <c:pt idx="11">
                  <c:v>47</c:v>
                </c:pt>
                <c:pt idx="12">
                  <c:v>35</c:v>
                </c:pt>
                <c:pt idx="13">
                  <c:v>23</c:v>
                </c:pt>
                <c:pt idx="14">
                  <c:v>15</c:v>
                </c:pt>
                <c:pt idx="1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AE-4667-B23A-1B6A88F2D86F}"/>
            </c:ext>
          </c:extLst>
        </c:ser>
        <c:ser>
          <c:idx val="4"/>
          <c:order val="3"/>
          <c:tx>
            <c:strRef>
              <c:f>'region and COB'!$E$53</c:f>
              <c:strCache>
                <c:ptCount val="1"/>
                <c:pt idx="0">
                  <c:v>Western Europe</c:v>
                </c:pt>
              </c:strCache>
            </c:strRef>
          </c:tx>
          <c:spPr>
            <a:solidFill>
              <a:srgbClr val="006858"/>
            </a:solidFill>
            <a:ln>
              <a:noFill/>
            </a:ln>
            <a:effectLst/>
          </c:spPr>
          <c:invertIfNegative val="0"/>
          <c:cat>
            <c:numRef>
              <c:f>'region and COB'!$A$54:$A$69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'region and COB'!$E$54:$E$69</c:f>
              <c:numCache>
                <c:formatCode>General</c:formatCode>
                <c:ptCount val="16"/>
                <c:pt idx="0">
                  <c:v>20</c:v>
                </c:pt>
                <c:pt idx="1">
                  <c:v>33</c:v>
                </c:pt>
                <c:pt idx="2">
                  <c:v>13</c:v>
                </c:pt>
                <c:pt idx="3">
                  <c:v>25</c:v>
                </c:pt>
                <c:pt idx="4">
                  <c:v>11</c:v>
                </c:pt>
                <c:pt idx="5">
                  <c:v>29</c:v>
                </c:pt>
                <c:pt idx="6">
                  <c:v>15</c:v>
                </c:pt>
                <c:pt idx="7">
                  <c:v>15</c:v>
                </c:pt>
                <c:pt idx="8">
                  <c:v>13</c:v>
                </c:pt>
                <c:pt idx="9">
                  <c:v>24</c:v>
                </c:pt>
                <c:pt idx="10">
                  <c:v>21</c:v>
                </c:pt>
                <c:pt idx="11">
                  <c:v>12</c:v>
                </c:pt>
                <c:pt idx="12">
                  <c:v>14</c:v>
                </c:pt>
                <c:pt idx="13">
                  <c:v>2</c:v>
                </c:pt>
                <c:pt idx="14">
                  <c:v>2</c:v>
                </c:pt>
                <c:pt idx="1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AE-4667-B23A-1B6A88F2D86F}"/>
            </c:ext>
          </c:extLst>
        </c:ser>
        <c:ser>
          <c:idx val="5"/>
          <c:order val="4"/>
          <c:tx>
            <c:strRef>
              <c:f>'region and COB'!$F$53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rgbClr val="65B32E"/>
            </a:solidFill>
            <a:ln>
              <a:noFill/>
            </a:ln>
            <a:effectLst/>
          </c:spPr>
          <c:invertIfNegative val="0"/>
          <c:cat>
            <c:numRef>
              <c:f>'region and COB'!$A$54:$A$69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'region and COB'!$F$54:$F$69</c:f>
              <c:numCache>
                <c:formatCode>General</c:formatCode>
                <c:ptCount val="16"/>
                <c:pt idx="0">
                  <c:v>20</c:v>
                </c:pt>
                <c:pt idx="1">
                  <c:v>22</c:v>
                </c:pt>
                <c:pt idx="2">
                  <c:v>32</c:v>
                </c:pt>
                <c:pt idx="3">
                  <c:v>19</c:v>
                </c:pt>
                <c:pt idx="4">
                  <c:v>21</c:v>
                </c:pt>
                <c:pt idx="5">
                  <c:v>14</c:v>
                </c:pt>
                <c:pt idx="6">
                  <c:v>18</c:v>
                </c:pt>
                <c:pt idx="7">
                  <c:v>14</c:v>
                </c:pt>
                <c:pt idx="8">
                  <c:v>19</c:v>
                </c:pt>
                <c:pt idx="9">
                  <c:v>18</c:v>
                </c:pt>
                <c:pt idx="10">
                  <c:v>20</c:v>
                </c:pt>
                <c:pt idx="11">
                  <c:v>14</c:v>
                </c:pt>
                <c:pt idx="12">
                  <c:v>12</c:v>
                </c:pt>
                <c:pt idx="13">
                  <c:v>4</c:v>
                </c:pt>
                <c:pt idx="14">
                  <c:v>4</c:v>
                </c:pt>
                <c:pt idx="1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AE-4667-B23A-1B6A88F2D86F}"/>
            </c:ext>
          </c:extLst>
        </c:ser>
        <c:ser>
          <c:idx val="6"/>
          <c:order val="5"/>
          <c:tx>
            <c:strRef>
              <c:f>'region and COB'!$G$53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'region and COB'!$A$54:$A$69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'region and COB'!$G$54:$G$69</c:f>
              <c:numCache>
                <c:formatCode>General</c:formatCode>
                <c:ptCount val="16"/>
                <c:pt idx="0">
                  <c:v>9</c:v>
                </c:pt>
                <c:pt idx="1">
                  <c:v>11</c:v>
                </c:pt>
                <c:pt idx="2">
                  <c:v>11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9</c:v>
                </c:pt>
                <c:pt idx="8">
                  <c:v>11</c:v>
                </c:pt>
                <c:pt idx="9">
                  <c:v>10</c:v>
                </c:pt>
                <c:pt idx="10">
                  <c:v>11</c:v>
                </c:pt>
                <c:pt idx="11">
                  <c:v>8</c:v>
                </c:pt>
                <c:pt idx="12">
                  <c:v>6</c:v>
                </c:pt>
                <c:pt idx="13">
                  <c:v>4</c:v>
                </c:pt>
                <c:pt idx="14">
                  <c:v>3</c:v>
                </c:pt>
                <c:pt idx="1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AE-4667-B23A-1B6A88F2D86F}"/>
            </c:ext>
          </c:extLst>
        </c:ser>
        <c:ser>
          <c:idx val="8"/>
          <c:order val="6"/>
          <c:tx>
            <c:strRef>
              <c:f>'region and COB'!$H$53</c:f>
              <c:strCache>
                <c:ptCount val="1"/>
                <c:pt idx="0">
                  <c:v>Latin America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'region and COB'!$A$54:$A$69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'region and COB'!$H$54:$H$69</c:f>
              <c:numCache>
                <c:formatCode>General</c:formatCode>
                <c:ptCount val="16"/>
                <c:pt idx="1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6</c:v>
                </c:pt>
                <c:pt idx="11">
                  <c:v>8</c:v>
                </c:pt>
                <c:pt idx="12">
                  <c:v>2</c:v>
                </c:pt>
                <c:pt idx="13">
                  <c:v>6</c:v>
                </c:pt>
                <c:pt idx="14">
                  <c:v>2</c:v>
                </c:pt>
                <c:pt idx="1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AE-4667-B23A-1B6A88F2D86F}"/>
            </c:ext>
          </c:extLst>
        </c:ser>
        <c:ser>
          <c:idx val="9"/>
          <c:order val="7"/>
          <c:tx>
            <c:strRef>
              <c:f>'region and COB'!$I$53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'region and COB'!$A$54:$A$69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'region and COB'!$I$54:$I$69</c:f>
              <c:numCache>
                <c:formatCode>General</c:formatCode>
                <c:ptCount val="16"/>
                <c:pt idx="0">
                  <c:v>1</c:v>
                </c:pt>
                <c:pt idx="1">
                  <c:v>8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AE-4667-B23A-1B6A88F2D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205323679"/>
        <c:axId val="1339033583"/>
      </c:barChart>
      <c:catAx>
        <c:axId val="12053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9033583"/>
        <c:crosses val="autoZero"/>
        <c:auto val="1"/>
        <c:lblAlgn val="ctr"/>
        <c:lblOffset val="100"/>
        <c:noMultiLvlLbl val="0"/>
      </c:catAx>
      <c:valAx>
        <c:axId val="133903358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Number of notifications</a:t>
                </a:r>
              </a:p>
            </c:rich>
          </c:tx>
          <c:layout>
            <c:manualLayout>
              <c:xMode val="edge"/>
              <c:yMode val="edge"/>
              <c:x val="8.818465948335406E-3"/>
              <c:y val="0.177092671108419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5323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98948404475757E-2"/>
          <c:y val="0.87597819503331309"/>
          <c:w val="0.86074291101209266"/>
          <c:h val="0.11162855446746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06735598728126E-2"/>
          <c:y val="4.2295275590551185E-2"/>
          <c:w val="0.90883001389532192"/>
          <c:h val="0.74355380577427821"/>
        </c:manualLayout>
      </c:layout>
      <c:lineChart>
        <c:grouping val="standard"/>
        <c:varyColors val="0"/>
        <c:ser>
          <c:idx val="3"/>
          <c:order val="0"/>
          <c:tx>
            <c:strRef>
              <c:f>'Age and sex'!$A$450</c:f>
              <c:strCache>
                <c:ptCount val="1"/>
                <c:pt idx="0">
                  <c:v>Male</c:v>
                </c:pt>
              </c:strCache>
            </c:strRef>
          </c:tx>
          <c:spPr>
            <a:ln w="44450">
              <a:solidFill>
                <a:srgbClr val="BA1F46"/>
              </a:solidFill>
            </a:ln>
          </c:spPr>
          <c:marker>
            <c:symbol val="none"/>
          </c:marker>
          <c:cat>
            <c:numRef>
              <c:f>'Age and sex'!$B$449:$T$449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sex'!$B$450:$T$450</c:f>
              <c:numCache>
                <c:formatCode>General</c:formatCode>
                <c:ptCount val="19"/>
                <c:pt idx="0">
                  <c:v>32.5</c:v>
                </c:pt>
                <c:pt idx="1">
                  <c:v>42.2</c:v>
                </c:pt>
                <c:pt idx="2">
                  <c:v>36.700000000000003</c:v>
                </c:pt>
                <c:pt idx="3">
                  <c:v>45.8</c:v>
                </c:pt>
                <c:pt idx="4">
                  <c:v>44.9</c:v>
                </c:pt>
                <c:pt idx="5">
                  <c:v>36.299999999999997</c:v>
                </c:pt>
                <c:pt idx="6">
                  <c:v>36</c:v>
                </c:pt>
                <c:pt idx="7">
                  <c:v>35.5</c:v>
                </c:pt>
                <c:pt idx="8">
                  <c:v>25.4</c:v>
                </c:pt>
                <c:pt idx="9">
                  <c:v>23</c:v>
                </c:pt>
                <c:pt idx="10">
                  <c:v>20.6</c:v>
                </c:pt>
                <c:pt idx="11">
                  <c:v>19.2</c:v>
                </c:pt>
                <c:pt idx="12">
                  <c:v>19.2</c:v>
                </c:pt>
                <c:pt idx="13">
                  <c:v>18.5</c:v>
                </c:pt>
                <c:pt idx="14">
                  <c:v>17.7</c:v>
                </c:pt>
                <c:pt idx="15">
                  <c:v>14.8</c:v>
                </c:pt>
                <c:pt idx="16">
                  <c:v>9.9</c:v>
                </c:pt>
                <c:pt idx="17">
                  <c:v>12.5</c:v>
                </c:pt>
                <c:pt idx="18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85-4E07-91B9-6197493D730D}"/>
            </c:ext>
          </c:extLst>
        </c:ser>
        <c:ser>
          <c:idx val="5"/>
          <c:order val="1"/>
          <c:tx>
            <c:strRef>
              <c:f>'Age and sex'!$A$451</c:f>
              <c:strCache>
                <c:ptCount val="1"/>
                <c:pt idx="0">
                  <c:v>Female</c:v>
                </c:pt>
              </c:strCache>
            </c:strRef>
          </c:tx>
          <c:spPr>
            <a:ln w="44450">
              <a:solidFill>
                <a:srgbClr val="EB89A3"/>
              </a:solidFill>
            </a:ln>
          </c:spPr>
          <c:marker>
            <c:symbol val="none"/>
          </c:marker>
          <c:cat>
            <c:numRef>
              <c:f>'Age and sex'!$B$449:$T$449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sex'!$B$451:$T$451</c:f>
              <c:numCache>
                <c:formatCode>General</c:formatCode>
                <c:ptCount val="19"/>
                <c:pt idx="0">
                  <c:v>19.399999999999999</c:v>
                </c:pt>
                <c:pt idx="1">
                  <c:v>23.1</c:v>
                </c:pt>
                <c:pt idx="2">
                  <c:v>19.5</c:v>
                </c:pt>
                <c:pt idx="3">
                  <c:v>25.6</c:v>
                </c:pt>
                <c:pt idx="4">
                  <c:v>24.8</c:v>
                </c:pt>
                <c:pt idx="5">
                  <c:v>17.399999999999999</c:v>
                </c:pt>
                <c:pt idx="6">
                  <c:v>16.7</c:v>
                </c:pt>
                <c:pt idx="7">
                  <c:v>18.100000000000001</c:v>
                </c:pt>
                <c:pt idx="8">
                  <c:v>12.5</c:v>
                </c:pt>
                <c:pt idx="9">
                  <c:v>9.8000000000000007</c:v>
                </c:pt>
                <c:pt idx="10">
                  <c:v>8.5</c:v>
                </c:pt>
                <c:pt idx="11">
                  <c:v>8.9</c:v>
                </c:pt>
                <c:pt idx="12">
                  <c:v>7.5</c:v>
                </c:pt>
                <c:pt idx="13">
                  <c:v>7</c:v>
                </c:pt>
                <c:pt idx="14">
                  <c:v>6.9</c:v>
                </c:pt>
                <c:pt idx="15">
                  <c:v>5.0999999999999996</c:v>
                </c:pt>
                <c:pt idx="16">
                  <c:v>3.5</c:v>
                </c:pt>
                <c:pt idx="17">
                  <c:v>4.9000000000000004</c:v>
                </c:pt>
                <c:pt idx="18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85-4E07-91B9-6197493D7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0454047"/>
        <c:axId val="1"/>
      </c:lineChart>
      <c:catAx>
        <c:axId val="18104540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Notification rate per 100,000 population</a:t>
                </a:r>
              </a:p>
            </c:rich>
          </c:tx>
          <c:layout>
            <c:manualLayout>
              <c:xMode val="edge"/>
              <c:yMode val="edge"/>
              <c:x val="7.0645406612309053E-3"/>
              <c:y val="0.110756655418072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10454047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1816383121601319"/>
          <c:y val="0.91254124484439447"/>
          <c:w val="0.18490387525088775"/>
          <c:h val="6.8887289088863879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19623683403224E-2"/>
          <c:y val="4.6498571869692765E-2"/>
          <c:w val="0.90384744520571292"/>
          <c:h val="0.6877246410375174"/>
        </c:manualLayout>
      </c:layout>
      <c:barChart>
        <c:barDir val="col"/>
        <c:grouping val="clustered"/>
        <c:varyColors val="0"/>
        <c:ser>
          <c:idx val="0"/>
          <c:order val="0"/>
          <c:tx>
            <c:v>Male</c:v>
          </c:tx>
          <c:spPr>
            <a:solidFill>
              <a:srgbClr val="BA1F46"/>
            </a:solidFill>
          </c:spPr>
          <c:invertIfNegative val="0"/>
          <c:cat>
            <c:strRef>
              <c:f>'Age and sex'!$A$349:$A$358</c:f>
              <c:strCache>
                <c:ptCount val="10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25-34</c:v>
                </c:pt>
                <c:pt idx="6">
                  <c:v>35-44</c:v>
                </c:pt>
                <c:pt idx="7">
                  <c:v>45-54</c:v>
                </c:pt>
                <c:pt idx="8">
                  <c:v>55-64</c:v>
                </c:pt>
                <c:pt idx="9">
                  <c:v>65+</c:v>
                </c:pt>
              </c:strCache>
            </c:strRef>
          </c:cat>
          <c:val>
            <c:numRef>
              <c:f>'Age and sex'!$J$349:$J$358</c:f>
              <c:numCache>
                <c:formatCode>General</c:formatCode>
                <c:ptCount val="10"/>
                <c:pt idx="0">
                  <c:v>0.6</c:v>
                </c:pt>
                <c:pt idx="1">
                  <c:v>0.6</c:v>
                </c:pt>
                <c:pt idx="2">
                  <c:v>0</c:v>
                </c:pt>
                <c:pt idx="3">
                  <c:v>0.6</c:v>
                </c:pt>
                <c:pt idx="4">
                  <c:v>6.5</c:v>
                </c:pt>
                <c:pt idx="5">
                  <c:v>18.8</c:v>
                </c:pt>
                <c:pt idx="6">
                  <c:v>29.3</c:v>
                </c:pt>
                <c:pt idx="7">
                  <c:v>28.6</c:v>
                </c:pt>
                <c:pt idx="8">
                  <c:v>19.399999999999999</c:v>
                </c:pt>
                <c:pt idx="9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4-4E39-83A1-5D906D3C4313}"/>
            </c:ext>
          </c:extLst>
        </c:ser>
        <c:ser>
          <c:idx val="1"/>
          <c:order val="1"/>
          <c:tx>
            <c:v>Female</c:v>
          </c:tx>
          <c:spPr>
            <a:solidFill>
              <a:srgbClr val="EB89A3"/>
            </a:solidFill>
          </c:spPr>
          <c:invertIfNegative val="0"/>
          <c:cat>
            <c:strRef>
              <c:f>'Age and sex'!$A$349:$A$358</c:f>
              <c:strCache>
                <c:ptCount val="10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25-34</c:v>
                </c:pt>
                <c:pt idx="6">
                  <c:v>35-44</c:v>
                </c:pt>
                <c:pt idx="7">
                  <c:v>45-54</c:v>
                </c:pt>
                <c:pt idx="8">
                  <c:v>55-64</c:v>
                </c:pt>
                <c:pt idx="9">
                  <c:v>65+</c:v>
                </c:pt>
              </c:strCache>
            </c:strRef>
          </c:cat>
          <c:val>
            <c:numRef>
              <c:f>'Age and sex'!$K$349:$K$358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0.6</c:v>
                </c:pt>
                <c:pt idx="3">
                  <c:v>1.4</c:v>
                </c:pt>
                <c:pt idx="4">
                  <c:v>3.7</c:v>
                </c:pt>
                <c:pt idx="5">
                  <c:v>7.3</c:v>
                </c:pt>
                <c:pt idx="6">
                  <c:v>11.4</c:v>
                </c:pt>
                <c:pt idx="7">
                  <c:v>8.3000000000000007</c:v>
                </c:pt>
                <c:pt idx="8">
                  <c:v>7.4</c:v>
                </c:pt>
                <c:pt idx="9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64-4E39-83A1-5D906D3C43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23214815"/>
        <c:axId val="1"/>
      </c:barChart>
      <c:catAx>
        <c:axId val="1823214815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300"/>
                  <a:t>Age group (years)</a:t>
                </a:r>
              </a:p>
            </c:rich>
          </c:tx>
          <c:layout>
            <c:manualLayout>
              <c:xMode val="edge"/>
              <c:yMode val="edge"/>
              <c:x val="0.45861949074547498"/>
              <c:y val="0.821307318202871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Notification rates per 100,000</a:t>
                </a:r>
              </a:p>
            </c:rich>
          </c:tx>
          <c:layout>
            <c:manualLayout>
              <c:xMode val="edge"/>
              <c:yMode val="edge"/>
              <c:x val="8.2753860312915432E-3"/>
              <c:y val="0.134580052493438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23214815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229701400961245"/>
          <c:y val="0.8987559827080438"/>
          <c:w val="0.18348655959289489"/>
          <c:h val="7.999999999999996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141630023519803E-2"/>
          <c:y val="2.8467999192408642E-2"/>
          <c:w val="0.92295360807171833"/>
          <c:h val="0.75580234201494045"/>
        </c:manualLayout>
      </c:layout>
      <c:lineChart>
        <c:grouping val="standard"/>
        <c:varyColors val="0"/>
        <c:ser>
          <c:idx val="5"/>
          <c:order val="0"/>
          <c:tx>
            <c:strRef>
              <c:f>'Age and sex'!$A$502</c:f>
              <c:strCache>
                <c:ptCount val="1"/>
                <c:pt idx="0">
                  <c:v>&lt;30 years</c:v>
                </c:pt>
              </c:strCache>
            </c:strRef>
          </c:tx>
          <c:spPr>
            <a:ln w="44450">
              <a:solidFill>
                <a:srgbClr val="BA1F46"/>
              </a:solidFill>
            </a:ln>
          </c:spPr>
          <c:marker>
            <c:symbol val="none"/>
          </c:marker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sex'!$B$502:$T$502</c:f>
              <c:numCache>
                <c:formatCode>General</c:formatCode>
                <c:ptCount val="19"/>
                <c:pt idx="0">
                  <c:v>26.2</c:v>
                </c:pt>
                <c:pt idx="1">
                  <c:v>30.1</c:v>
                </c:pt>
                <c:pt idx="2">
                  <c:v>22.3</c:v>
                </c:pt>
                <c:pt idx="3">
                  <c:v>28.9</c:v>
                </c:pt>
                <c:pt idx="4">
                  <c:v>24.5</c:v>
                </c:pt>
                <c:pt idx="5">
                  <c:v>17.3</c:v>
                </c:pt>
                <c:pt idx="6">
                  <c:v>15</c:v>
                </c:pt>
                <c:pt idx="7">
                  <c:v>14.2</c:v>
                </c:pt>
                <c:pt idx="8">
                  <c:v>9.1</c:v>
                </c:pt>
                <c:pt idx="9">
                  <c:v>6.8</c:v>
                </c:pt>
                <c:pt idx="10">
                  <c:v>6</c:v>
                </c:pt>
                <c:pt idx="11">
                  <c:v>5.4</c:v>
                </c:pt>
                <c:pt idx="12">
                  <c:v>4.5999999999999996</c:v>
                </c:pt>
                <c:pt idx="13">
                  <c:v>4</c:v>
                </c:pt>
                <c:pt idx="14">
                  <c:v>4.3</c:v>
                </c:pt>
                <c:pt idx="15">
                  <c:v>3</c:v>
                </c:pt>
                <c:pt idx="16">
                  <c:v>2.9</c:v>
                </c:pt>
                <c:pt idx="17">
                  <c:v>2.6</c:v>
                </c:pt>
                <c:pt idx="18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BA-432D-AA93-90F17B4DA56D}"/>
            </c:ext>
          </c:extLst>
        </c:ser>
        <c:ser>
          <c:idx val="9"/>
          <c:order val="1"/>
          <c:tx>
            <c:strRef>
              <c:f>'Age and sex'!$A$503</c:f>
              <c:strCache>
                <c:ptCount val="1"/>
                <c:pt idx="0">
                  <c:v>30-39 years</c:v>
                </c:pt>
              </c:strCache>
            </c:strRef>
          </c:tx>
          <c:spPr>
            <a:ln w="44450">
              <a:solidFill>
                <a:srgbClr val="EB89A3"/>
              </a:solidFill>
            </a:ln>
          </c:spPr>
          <c:marker>
            <c:symbol val="none"/>
          </c:marker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sex'!$B$503:$T$503</c:f>
              <c:numCache>
                <c:formatCode>General</c:formatCode>
                <c:ptCount val="19"/>
                <c:pt idx="0">
                  <c:v>51.5</c:v>
                </c:pt>
                <c:pt idx="1">
                  <c:v>71.8</c:v>
                </c:pt>
                <c:pt idx="2">
                  <c:v>64.2</c:v>
                </c:pt>
                <c:pt idx="3">
                  <c:v>83.8</c:v>
                </c:pt>
                <c:pt idx="4">
                  <c:v>85.8</c:v>
                </c:pt>
                <c:pt idx="5">
                  <c:v>67.3</c:v>
                </c:pt>
                <c:pt idx="6">
                  <c:v>70</c:v>
                </c:pt>
                <c:pt idx="7">
                  <c:v>73.2</c:v>
                </c:pt>
                <c:pt idx="8">
                  <c:v>45</c:v>
                </c:pt>
                <c:pt idx="9">
                  <c:v>41.7</c:v>
                </c:pt>
                <c:pt idx="10">
                  <c:v>33.700000000000003</c:v>
                </c:pt>
                <c:pt idx="11">
                  <c:v>33.4</c:v>
                </c:pt>
                <c:pt idx="12">
                  <c:v>32.700000000000003</c:v>
                </c:pt>
                <c:pt idx="13">
                  <c:v>23.8</c:v>
                </c:pt>
                <c:pt idx="14">
                  <c:v>23.2</c:v>
                </c:pt>
                <c:pt idx="15">
                  <c:v>19</c:v>
                </c:pt>
                <c:pt idx="16">
                  <c:v>12.6</c:v>
                </c:pt>
                <c:pt idx="17">
                  <c:v>14.6</c:v>
                </c:pt>
                <c:pt idx="18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BA-432D-AA93-90F17B4DA56D}"/>
            </c:ext>
          </c:extLst>
        </c:ser>
        <c:ser>
          <c:idx val="10"/>
          <c:order val="2"/>
          <c:tx>
            <c:strRef>
              <c:f>'Age and sex'!$A$504</c:f>
              <c:strCache>
                <c:ptCount val="1"/>
                <c:pt idx="0">
                  <c:v>40-49 years</c:v>
                </c:pt>
              </c:strCache>
            </c:strRef>
          </c:tx>
          <c:spPr>
            <a:ln w="44450">
              <a:solidFill>
                <a:srgbClr val="82428D"/>
              </a:solidFill>
            </a:ln>
          </c:spPr>
          <c:marker>
            <c:symbol val="none"/>
          </c:marker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sex'!$B$504:$T$504</c:f>
              <c:numCache>
                <c:formatCode>General</c:formatCode>
                <c:ptCount val="19"/>
                <c:pt idx="0">
                  <c:v>34</c:v>
                </c:pt>
                <c:pt idx="1">
                  <c:v>38.5</c:v>
                </c:pt>
                <c:pt idx="2">
                  <c:v>39.9</c:v>
                </c:pt>
                <c:pt idx="3">
                  <c:v>47.7</c:v>
                </c:pt>
                <c:pt idx="4">
                  <c:v>49.3</c:v>
                </c:pt>
                <c:pt idx="5">
                  <c:v>38.200000000000003</c:v>
                </c:pt>
                <c:pt idx="6">
                  <c:v>41</c:v>
                </c:pt>
                <c:pt idx="7">
                  <c:v>40.4</c:v>
                </c:pt>
                <c:pt idx="8">
                  <c:v>32.700000000000003</c:v>
                </c:pt>
                <c:pt idx="9">
                  <c:v>29.4</c:v>
                </c:pt>
                <c:pt idx="10">
                  <c:v>26.8</c:v>
                </c:pt>
                <c:pt idx="11">
                  <c:v>23.8</c:v>
                </c:pt>
                <c:pt idx="12">
                  <c:v>22.4</c:v>
                </c:pt>
                <c:pt idx="13">
                  <c:v>28.4</c:v>
                </c:pt>
                <c:pt idx="14">
                  <c:v>26.3</c:v>
                </c:pt>
                <c:pt idx="15">
                  <c:v>22.4</c:v>
                </c:pt>
                <c:pt idx="16">
                  <c:v>12.3</c:v>
                </c:pt>
                <c:pt idx="17">
                  <c:v>18</c:v>
                </c:pt>
                <c:pt idx="18">
                  <c:v>21.8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BA-432D-AA93-90F17B4DA56D}"/>
            </c:ext>
          </c:extLst>
        </c:ser>
        <c:ser>
          <c:idx val="0"/>
          <c:order val="3"/>
          <c:tx>
            <c:strRef>
              <c:f>'Age and sex'!$A$505</c:f>
              <c:strCache>
                <c:ptCount val="1"/>
                <c:pt idx="0">
                  <c:v>50+ years</c:v>
                </c:pt>
              </c:strCache>
            </c:strRef>
          </c:tx>
          <c:spPr>
            <a:ln w="44450">
              <a:solidFill>
                <a:srgbClr val="3E5B84"/>
              </a:solidFill>
            </a:ln>
          </c:spPr>
          <c:marker>
            <c:symbol val="none"/>
          </c:marker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sex'!$B$505:$T$505</c:f>
              <c:numCache>
                <c:formatCode>General</c:formatCode>
                <c:ptCount val="19"/>
                <c:pt idx="0">
                  <c:v>7</c:v>
                </c:pt>
                <c:pt idx="1">
                  <c:v>10.4</c:v>
                </c:pt>
                <c:pt idx="2">
                  <c:v>10.5</c:v>
                </c:pt>
                <c:pt idx="3">
                  <c:v>13.2</c:v>
                </c:pt>
                <c:pt idx="4">
                  <c:v>15.8</c:v>
                </c:pt>
                <c:pt idx="5">
                  <c:v>11.2</c:v>
                </c:pt>
                <c:pt idx="6">
                  <c:v>10.4</c:v>
                </c:pt>
                <c:pt idx="7">
                  <c:v>11.2</c:v>
                </c:pt>
                <c:pt idx="8">
                  <c:v>11.6</c:v>
                </c:pt>
                <c:pt idx="9">
                  <c:v>9.1</c:v>
                </c:pt>
                <c:pt idx="10">
                  <c:v>9.5</c:v>
                </c:pt>
                <c:pt idx="11">
                  <c:v>10.5</c:v>
                </c:pt>
                <c:pt idx="12">
                  <c:v>10.4</c:v>
                </c:pt>
                <c:pt idx="13">
                  <c:v>10.6</c:v>
                </c:pt>
                <c:pt idx="14">
                  <c:v>10.1</c:v>
                </c:pt>
                <c:pt idx="15">
                  <c:v>7.9</c:v>
                </c:pt>
                <c:pt idx="16">
                  <c:v>5.6</c:v>
                </c:pt>
                <c:pt idx="17">
                  <c:v>9.1</c:v>
                </c:pt>
                <c:pt idx="18">
                  <c:v>11.1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BA-432D-AA93-90F17B4DA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3224815"/>
        <c:axId val="1"/>
      </c:lineChart>
      <c:catAx>
        <c:axId val="182322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200"/>
                  <a:t>Notification rate per 100,000 population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23224815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072135869379963"/>
          <c:y val="0.92246799919240863"/>
          <c:w val="0.50578909989192533"/>
          <c:h val="6.8887289088863879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91941916351349E-2"/>
          <c:y val="2.803667144608913E-2"/>
          <c:w val="0.903246582813512"/>
          <c:h val="0.80495681320226131"/>
        </c:manualLayout>
      </c:layout>
      <c:barChart>
        <c:barDir val="col"/>
        <c:grouping val="stacked"/>
        <c:varyColors val="0"/>
        <c:ser>
          <c:idx val="5"/>
          <c:order val="0"/>
          <c:tx>
            <c:strRef>
              <c:f>'Age and sex'!$A$481</c:f>
              <c:strCache>
                <c:ptCount val="1"/>
                <c:pt idx="0">
                  <c:v>&lt;30 years</c:v>
                </c:pt>
              </c:strCache>
            </c:strRef>
          </c:tx>
          <c:spPr>
            <a:solidFill>
              <a:srgbClr val="BA1F46"/>
            </a:solidFill>
            <a:ln>
              <a:solidFill>
                <a:srgbClr val="BA1F46"/>
              </a:solidFill>
            </a:ln>
          </c:spPr>
          <c:invertIfNegative val="0"/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sex'!$B$481:$T$481</c:f>
              <c:numCache>
                <c:formatCode>General</c:formatCode>
                <c:ptCount val="19"/>
                <c:pt idx="0">
                  <c:v>490</c:v>
                </c:pt>
                <c:pt idx="1">
                  <c:v>563</c:v>
                </c:pt>
                <c:pt idx="2">
                  <c:v>418</c:v>
                </c:pt>
                <c:pt idx="3">
                  <c:v>540</c:v>
                </c:pt>
                <c:pt idx="4">
                  <c:v>458</c:v>
                </c:pt>
                <c:pt idx="5">
                  <c:v>333</c:v>
                </c:pt>
                <c:pt idx="6">
                  <c:v>289</c:v>
                </c:pt>
                <c:pt idx="7">
                  <c:v>273</c:v>
                </c:pt>
                <c:pt idx="8">
                  <c:v>174</c:v>
                </c:pt>
                <c:pt idx="9">
                  <c:v>131</c:v>
                </c:pt>
                <c:pt idx="10">
                  <c:v>113</c:v>
                </c:pt>
                <c:pt idx="11">
                  <c:v>102</c:v>
                </c:pt>
                <c:pt idx="12">
                  <c:v>86</c:v>
                </c:pt>
                <c:pt idx="13">
                  <c:v>75</c:v>
                </c:pt>
                <c:pt idx="14">
                  <c:v>80</c:v>
                </c:pt>
                <c:pt idx="15">
                  <c:v>56</c:v>
                </c:pt>
                <c:pt idx="16">
                  <c:v>54</c:v>
                </c:pt>
                <c:pt idx="17">
                  <c:v>49</c:v>
                </c:pt>
                <c:pt idx="18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DE-445B-A840-AA1757B71322}"/>
            </c:ext>
          </c:extLst>
        </c:ser>
        <c:ser>
          <c:idx val="9"/>
          <c:order val="1"/>
          <c:tx>
            <c:strRef>
              <c:f>'Age and sex'!$A$482</c:f>
              <c:strCache>
                <c:ptCount val="1"/>
                <c:pt idx="0">
                  <c:v>30-39 years</c:v>
                </c:pt>
              </c:strCache>
            </c:strRef>
          </c:tx>
          <c:spPr>
            <a:solidFill>
              <a:srgbClr val="EB89A3"/>
            </a:solidFill>
            <a:ln>
              <a:solidFill>
                <a:srgbClr val="EB89A3"/>
              </a:solidFill>
            </a:ln>
          </c:spPr>
          <c:invertIfNegative val="0"/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sex'!$B$482:$T$482</c:f>
              <c:numCache>
                <c:formatCode>General</c:formatCode>
                <c:ptCount val="19"/>
                <c:pt idx="0">
                  <c:v>346</c:v>
                </c:pt>
                <c:pt idx="1">
                  <c:v>482</c:v>
                </c:pt>
                <c:pt idx="2">
                  <c:v>431</c:v>
                </c:pt>
                <c:pt idx="3">
                  <c:v>563</c:v>
                </c:pt>
                <c:pt idx="4">
                  <c:v>576</c:v>
                </c:pt>
                <c:pt idx="5">
                  <c:v>510</c:v>
                </c:pt>
                <c:pt idx="6">
                  <c:v>531</c:v>
                </c:pt>
                <c:pt idx="7">
                  <c:v>555</c:v>
                </c:pt>
                <c:pt idx="8">
                  <c:v>341</c:v>
                </c:pt>
                <c:pt idx="9">
                  <c:v>316</c:v>
                </c:pt>
                <c:pt idx="10">
                  <c:v>253</c:v>
                </c:pt>
                <c:pt idx="11">
                  <c:v>251</c:v>
                </c:pt>
                <c:pt idx="12">
                  <c:v>246</c:v>
                </c:pt>
                <c:pt idx="13">
                  <c:v>179</c:v>
                </c:pt>
                <c:pt idx="14">
                  <c:v>174</c:v>
                </c:pt>
                <c:pt idx="15">
                  <c:v>143</c:v>
                </c:pt>
                <c:pt idx="16">
                  <c:v>95</c:v>
                </c:pt>
                <c:pt idx="17">
                  <c:v>110</c:v>
                </c:pt>
                <c:pt idx="18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DE-445B-A840-AA1757B71322}"/>
            </c:ext>
          </c:extLst>
        </c:ser>
        <c:ser>
          <c:idx val="10"/>
          <c:order val="2"/>
          <c:tx>
            <c:strRef>
              <c:f>'Age and sex'!$A$483</c:f>
              <c:strCache>
                <c:ptCount val="1"/>
                <c:pt idx="0">
                  <c:v>40-49 years</c:v>
                </c:pt>
              </c:strCache>
            </c:strRef>
          </c:tx>
          <c:spPr>
            <a:solidFill>
              <a:srgbClr val="82428D"/>
            </a:solidFill>
            <a:ln>
              <a:solidFill>
                <a:srgbClr val="82428D"/>
              </a:solidFill>
            </a:ln>
          </c:spPr>
          <c:invertIfNegative val="0"/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sex'!$B$483:$T$483</c:f>
              <c:numCache>
                <c:formatCode>General</c:formatCode>
                <c:ptCount val="19"/>
                <c:pt idx="0">
                  <c:v>196</c:v>
                </c:pt>
                <c:pt idx="1">
                  <c:v>222</c:v>
                </c:pt>
                <c:pt idx="2">
                  <c:v>230</c:v>
                </c:pt>
                <c:pt idx="3">
                  <c:v>275</c:v>
                </c:pt>
                <c:pt idx="4">
                  <c:v>284</c:v>
                </c:pt>
                <c:pt idx="5">
                  <c:v>243</c:v>
                </c:pt>
                <c:pt idx="6">
                  <c:v>261</c:v>
                </c:pt>
                <c:pt idx="7">
                  <c:v>257</c:v>
                </c:pt>
                <c:pt idx="8">
                  <c:v>208</c:v>
                </c:pt>
                <c:pt idx="9">
                  <c:v>187</c:v>
                </c:pt>
                <c:pt idx="10">
                  <c:v>183</c:v>
                </c:pt>
                <c:pt idx="11">
                  <c:v>163</c:v>
                </c:pt>
                <c:pt idx="12">
                  <c:v>153</c:v>
                </c:pt>
                <c:pt idx="13">
                  <c:v>194</c:v>
                </c:pt>
                <c:pt idx="14">
                  <c:v>180</c:v>
                </c:pt>
                <c:pt idx="15">
                  <c:v>153</c:v>
                </c:pt>
                <c:pt idx="16">
                  <c:v>84</c:v>
                </c:pt>
                <c:pt idx="17">
                  <c:v>123</c:v>
                </c:pt>
                <c:pt idx="18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DE-445B-A840-AA1757B71322}"/>
            </c:ext>
          </c:extLst>
        </c:ser>
        <c:ser>
          <c:idx val="0"/>
          <c:order val="3"/>
          <c:tx>
            <c:strRef>
              <c:f>'Age and sex'!$A$484</c:f>
              <c:strCache>
                <c:ptCount val="1"/>
                <c:pt idx="0">
                  <c:v>50+ years</c:v>
                </c:pt>
              </c:strCache>
            </c:strRef>
          </c:tx>
          <c:spPr>
            <a:solidFill>
              <a:srgbClr val="3E5B84"/>
            </a:solidFill>
            <a:ln>
              <a:solidFill>
                <a:srgbClr val="3E5B84"/>
              </a:solidFill>
            </a:ln>
          </c:spPr>
          <c:invertIfNegative val="0"/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sex'!$B$484:$T$484</c:f>
              <c:numCache>
                <c:formatCode>General</c:formatCode>
                <c:ptCount val="19"/>
                <c:pt idx="0">
                  <c:v>78</c:v>
                </c:pt>
                <c:pt idx="1">
                  <c:v>117</c:v>
                </c:pt>
                <c:pt idx="2">
                  <c:v>118</c:v>
                </c:pt>
                <c:pt idx="3">
                  <c:v>148</c:v>
                </c:pt>
                <c:pt idx="4">
                  <c:v>177</c:v>
                </c:pt>
                <c:pt idx="5">
                  <c:v>143</c:v>
                </c:pt>
                <c:pt idx="6">
                  <c:v>132</c:v>
                </c:pt>
                <c:pt idx="7">
                  <c:v>142</c:v>
                </c:pt>
                <c:pt idx="8">
                  <c:v>148</c:v>
                </c:pt>
                <c:pt idx="9">
                  <c:v>116</c:v>
                </c:pt>
                <c:pt idx="10">
                  <c:v>138</c:v>
                </c:pt>
                <c:pt idx="11">
                  <c:v>152</c:v>
                </c:pt>
                <c:pt idx="12">
                  <c:v>151</c:v>
                </c:pt>
                <c:pt idx="13">
                  <c:v>153</c:v>
                </c:pt>
                <c:pt idx="14">
                  <c:v>146</c:v>
                </c:pt>
                <c:pt idx="15">
                  <c:v>114</c:v>
                </c:pt>
                <c:pt idx="16">
                  <c:v>81</c:v>
                </c:pt>
                <c:pt idx="17">
                  <c:v>131</c:v>
                </c:pt>
                <c:pt idx="18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DE-445B-A840-AA1757B71322}"/>
            </c:ext>
          </c:extLst>
        </c:ser>
        <c:ser>
          <c:idx val="2"/>
          <c:order val="4"/>
          <c:tx>
            <c:v>Age unknown</c:v>
          </c:tx>
          <c:spPr>
            <a:ln w="28575">
              <a:noFill/>
            </a:ln>
          </c:spPr>
          <c:invertIfNegative val="0"/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sex'!$B$485:$T$485</c:f>
              <c:numCache>
                <c:formatCode>General</c:formatCode>
                <c:ptCount val="19"/>
                <c:pt idx="0">
                  <c:v>9</c:v>
                </c:pt>
                <c:pt idx="1">
                  <c:v>14</c:v>
                </c:pt>
                <c:pt idx="2">
                  <c:v>11</c:v>
                </c:pt>
                <c:pt idx="3">
                  <c:v>10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3">
                  <c:v>4</c:v>
                </c:pt>
                <c:pt idx="14">
                  <c:v>3</c:v>
                </c:pt>
                <c:pt idx="15">
                  <c:v>5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DE-445B-A840-AA1757B71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197564367"/>
        <c:axId val="1"/>
      </c:barChart>
      <c:lineChart>
        <c:grouping val="standard"/>
        <c:varyColors val="0"/>
        <c:ser>
          <c:idx val="1"/>
          <c:order val="5"/>
          <c:tx>
            <c:v>Total</c:v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803921568627451E-2"/>
                  <c:y val="-3.8095238095238099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DE-445B-A840-AA1757B71322}"/>
                </c:ext>
              </c:extLst>
            </c:dLbl>
            <c:dLbl>
              <c:idx val="1"/>
              <c:layout>
                <c:manualLayout>
                  <c:x val="-2.9803921568627451E-2"/>
                  <c:y val="-3.428571428571426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DE-445B-A840-AA1757B71322}"/>
                </c:ext>
              </c:extLst>
            </c:dLbl>
            <c:dLbl>
              <c:idx val="2"/>
              <c:layout>
                <c:manualLayout>
                  <c:x val="-2.9803921568627451E-2"/>
                  <c:y val="-3.8095238095238099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DE-445B-A840-AA1757B71322}"/>
                </c:ext>
              </c:extLst>
            </c:dLbl>
            <c:dLbl>
              <c:idx val="3"/>
              <c:layout>
                <c:manualLayout>
                  <c:x val="-2.823529411764706E-2"/>
                  <c:y val="-4.1904761904761903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DE-445B-A840-AA1757B71322}"/>
                </c:ext>
              </c:extLst>
            </c:dLbl>
            <c:dLbl>
              <c:idx val="4"/>
              <c:layout>
                <c:manualLayout>
                  <c:x val="-2.9803921568627451E-2"/>
                  <c:y val="-3.8095238095238099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DE-445B-A840-AA1757B71322}"/>
                </c:ext>
              </c:extLst>
            </c:dLbl>
            <c:dLbl>
              <c:idx val="5"/>
              <c:layout>
                <c:manualLayout>
                  <c:x val="-3.2941176470588175E-2"/>
                  <c:y val="-4.5714285714285714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ADE-445B-A840-AA1757B71322}"/>
                </c:ext>
              </c:extLst>
            </c:dLbl>
            <c:dLbl>
              <c:idx val="6"/>
              <c:layout>
                <c:manualLayout>
                  <c:x val="-3.2941299984560753E-2"/>
                  <c:y val="-3.8095238095238099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ADE-445B-A840-AA1757B71322}"/>
                </c:ext>
              </c:extLst>
            </c:dLbl>
            <c:dLbl>
              <c:idx val="7"/>
              <c:layout>
                <c:manualLayout>
                  <c:x val="-3.2941176470588238E-2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ADE-445B-A840-AA1757B71322}"/>
                </c:ext>
              </c:extLst>
            </c:dLbl>
            <c:dLbl>
              <c:idx val="8"/>
              <c:layout>
                <c:manualLayout>
                  <c:x val="-2.5098039215686273E-2"/>
                  <c:y val="-3.428571428571428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ADE-445B-A840-AA1757B71322}"/>
                </c:ext>
              </c:extLst>
            </c:dLbl>
            <c:dLbl>
              <c:idx val="9"/>
              <c:layout>
                <c:manualLayout>
                  <c:x val="-2.6666666666666668E-2"/>
                  <c:y val="-3.0476190476190476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ADE-445B-A840-AA1757B71322}"/>
                </c:ext>
              </c:extLst>
            </c:dLbl>
            <c:dLbl>
              <c:idx val="10"/>
              <c:layout>
                <c:manualLayout>
                  <c:x val="-2.6666666666666668E-2"/>
                  <c:y val="-3.428571428571428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ADE-445B-A840-AA1757B71322}"/>
                </c:ext>
              </c:extLst>
            </c:dLbl>
            <c:dLbl>
              <c:idx val="11"/>
              <c:layout>
                <c:manualLayout>
                  <c:x val="-2.823529411764706E-2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ADE-445B-A840-AA1757B71322}"/>
                </c:ext>
              </c:extLst>
            </c:dLbl>
            <c:dLbl>
              <c:idx val="12"/>
              <c:layout>
                <c:manualLayout>
                  <c:x val="-2.6666666666666668E-2"/>
                  <c:y val="-3.428571428571428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ADE-445B-A840-AA1757B71322}"/>
                </c:ext>
              </c:extLst>
            </c:dLbl>
            <c:dLbl>
              <c:idx val="13"/>
              <c:layout>
                <c:manualLayout>
                  <c:x val="-2.666666666666655E-2"/>
                  <c:y val="-3.428571428571428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ADE-445B-A840-AA1757B71322}"/>
                </c:ext>
              </c:extLst>
            </c:dLbl>
            <c:dLbl>
              <c:idx val="14"/>
              <c:layout>
                <c:manualLayout>
                  <c:x val="-2.5098039215686273E-2"/>
                  <c:y val="-3.4285714285714287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ADE-445B-A840-AA1757B71322}"/>
                </c:ext>
              </c:extLst>
            </c:dLbl>
            <c:dLbl>
              <c:idx val="15"/>
              <c:layout>
                <c:manualLayout>
                  <c:x val="-2.3310410062378724E-2"/>
                  <c:y val="-3.6811030941507783E-2"/>
                </c:manualLayout>
              </c:layout>
              <c:spPr/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ADE-445B-A840-AA1757B71322}"/>
                </c:ext>
              </c:extLst>
            </c:dLbl>
            <c:dLbl>
              <c:idx val="16"/>
              <c:layout>
                <c:manualLayout>
                  <c:x val="-1.8495074479326447E-2"/>
                  <c:y val="-4.190468502041776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ADE-445B-A840-AA1757B71322}"/>
                </c:ext>
              </c:extLst>
            </c:dLbl>
            <c:dLbl>
              <c:idx val="17"/>
              <c:layout>
                <c:manualLayout>
                  <c:x val="-2.1255411255411413E-2"/>
                  <c:y val="-4.571423799296866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ADE-445B-A840-AA1757B71322}"/>
                </c:ext>
              </c:extLst>
            </c:dLbl>
            <c:dLbl>
              <c:idx val="18"/>
              <c:layout>
                <c:manualLayout>
                  <c:x val="-2.244716569519719E-2"/>
                  <c:y val="-3.441561966428451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3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ADE-445B-A840-AA1757B71322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sex'!$B$486:$T$486</c:f>
              <c:numCache>
                <c:formatCode>General</c:formatCode>
                <c:ptCount val="19"/>
                <c:pt idx="0">
                  <c:v>1119</c:v>
                </c:pt>
                <c:pt idx="1">
                  <c:v>1398</c:v>
                </c:pt>
                <c:pt idx="2">
                  <c:v>1208</c:v>
                </c:pt>
                <c:pt idx="3">
                  <c:v>1537</c:v>
                </c:pt>
                <c:pt idx="4">
                  <c:v>1502</c:v>
                </c:pt>
                <c:pt idx="5">
                  <c:v>1231</c:v>
                </c:pt>
                <c:pt idx="6">
                  <c:v>1214</c:v>
                </c:pt>
                <c:pt idx="7">
                  <c:v>1233</c:v>
                </c:pt>
                <c:pt idx="8">
                  <c:v>872</c:v>
                </c:pt>
                <c:pt idx="9">
                  <c:v>751</c:v>
                </c:pt>
                <c:pt idx="10">
                  <c:v>690</c:v>
                </c:pt>
                <c:pt idx="11">
                  <c:v>669</c:v>
                </c:pt>
                <c:pt idx="12">
                  <c:v>636</c:v>
                </c:pt>
                <c:pt idx="13">
                  <c:v>607</c:v>
                </c:pt>
                <c:pt idx="14">
                  <c:v>583</c:v>
                </c:pt>
                <c:pt idx="15">
                  <c:v>473</c:v>
                </c:pt>
                <c:pt idx="16">
                  <c:v>326</c:v>
                </c:pt>
                <c:pt idx="17">
                  <c:v>420</c:v>
                </c:pt>
                <c:pt idx="18">
                  <c:v>480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8ADE-445B-A840-AA1757B71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7564367"/>
        <c:axId val="1"/>
      </c:lineChart>
      <c:catAx>
        <c:axId val="11975643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Number of hepatitis C notifications</a:t>
                </a:r>
              </a:p>
            </c:rich>
          </c:tx>
          <c:layout>
            <c:manualLayout>
              <c:xMode val="edge"/>
              <c:yMode val="edge"/>
              <c:x val="3.8909908988649135E-3"/>
              <c:y val="0.12864871722117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97564367"/>
        <c:crosses val="autoZero"/>
        <c:crossBetween val="between"/>
      </c:valAx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0.27581280872814001"/>
          <c:y val="0.92336374042864466"/>
          <c:w val="0.53334259688127217"/>
          <c:h val="6.8887289088863879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84464687012163E-2"/>
          <c:y val="2.9770626497774736E-2"/>
          <c:w val="0.91117278232377819"/>
          <c:h val="0.79599128913233674"/>
        </c:manualLayout>
      </c:layout>
      <c:barChart>
        <c:barDir val="col"/>
        <c:grouping val="percentStacked"/>
        <c:varyColors val="0"/>
        <c:ser>
          <c:idx val="5"/>
          <c:order val="0"/>
          <c:tx>
            <c:strRef>
              <c:f>'Age and sex'!$A$511</c:f>
              <c:strCache>
                <c:ptCount val="1"/>
                <c:pt idx="0">
                  <c:v>&lt;30 years</c:v>
                </c:pt>
              </c:strCache>
            </c:strRef>
          </c:tx>
          <c:spPr>
            <a:solidFill>
              <a:srgbClr val="BA1F46"/>
            </a:solidFill>
            <a:ln>
              <a:solidFill>
                <a:srgbClr val="BA1F46"/>
              </a:solidFill>
            </a:ln>
          </c:spPr>
          <c:invertIfNegative val="0"/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sex'!$B$511:$T$511</c:f>
              <c:numCache>
                <c:formatCode>General</c:formatCode>
                <c:ptCount val="19"/>
                <c:pt idx="0">
                  <c:v>43.8</c:v>
                </c:pt>
                <c:pt idx="1">
                  <c:v>40.299999999999997</c:v>
                </c:pt>
                <c:pt idx="2">
                  <c:v>34.6</c:v>
                </c:pt>
                <c:pt idx="3">
                  <c:v>35.1</c:v>
                </c:pt>
                <c:pt idx="4">
                  <c:v>30.5</c:v>
                </c:pt>
                <c:pt idx="5">
                  <c:v>27.1</c:v>
                </c:pt>
                <c:pt idx="6">
                  <c:v>23.8</c:v>
                </c:pt>
                <c:pt idx="7">
                  <c:v>22.1</c:v>
                </c:pt>
                <c:pt idx="8">
                  <c:v>20</c:v>
                </c:pt>
                <c:pt idx="9">
                  <c:v>17.399999999999999</c:v>
                </c:pt>
                <c:pt idx="10">
                  <c:v>16.399999999999999</c:v>
                </c:pt>
                <c:pt idx="11">
                  <c:v>15.2</c:v>
                </c:pt>
                <c:pt idx="12">
                  <c:v>13.5</c:v>
                </c:pt>
                <c:pt idx="13">
                  <c:v>12.4</c:v>
                </c:pt>
                <c:pt idx="14">
                  <c:v>13.7</c:v>
                </c:pt>
                <c:pt idx="15">
                  <c:v>11.8</c:v>
                </c:pt>
                <c:pt idx="16">
                  <c:v>16.600000000000001</c:v>
                </c:pt>
                <c:pt idx="17">
                  <c:v>11.7</c:v>
                </c:pt>
                <c:pt idx="18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7-4F24-858D-6B3179BF007E}"/>
            </c:ext>
          </c:extLst>
        </c:ser>
        <c:ser>
          <c:idx val="9"/>
          <c:order val="1"/>
          <c:tx>
            <c:strRef>
              <c:f>'Age and sex'!$A$512</c:f>
              <c:strCache>
                <c:ptCount val="1"/>
                <c:pt idx="0">
                  <c:v>30-39 years</c:v>
                </c:pt>
              </c:strCache>
            </c:strRef>
          </c:tx>
          <c:spPr>
            <a:solidFill>
              <a:srgbClr val="EB89A3"/>
            </a:solidFill>
            <a:ln>
              <a:solidFill>
                <a:srgbClr val="EB89A3"/>
              </a:solidFill>
            </a:ln>
          </c:spPr>
          <c:invertIfNegative val="0"/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sex'!$B$512:$T$512</c:f>
              <c:numCache>
                <c:formatCode>General</c:formatCode>
                <c:ptCount val="19"/>
                <c:pt idx="0">
                  <c:v>30.9</c:v>
                </c:pt>
                <c:pt idx="1">
                  <c:v>34.5</c:v>
                </c:pt>
                <c:pt idx="2">
                  <c:v>35.700000000000003</c:v>
                </c:pt>
                <c:pt idx="3">
                  <c:v>36.6</c:v>
                </c:pt>
                <c:pt idx="4">
                  <c:v>38.299999999999997</c:v>
                </c:pt>
                <c:pt idx="5">
                  <c:v>41.4</c:v>
                </c:pt>
                <c:pt idx="6">
                  <c:v>43.7</c:v>
                </c:pt>
                <c:pt idx="7">
                  <c:v>45</c:v>
                </c:pt>
                <c:pt idx="8">
                  <c:v>39.1</c:v>
                </c:pt>
                <c:pt idx="9">
                  <c:v>42.1</c:v>
                </c:pt>
                <c:pt idx="10">
                  <c:v>36.700000000000003</c:v>
                </c:pt>
                <c:pt idx="11">
                  <c:v>37.5</c:v>
                </c:pt>
                <c:pt idx="12">
                  <c:v>38.700000000000003</c:v>
                </c:pt>
                <c:pt idx="13">
                  <c:v>29.5</c:v>
                </c:pt>
                <c:pt idx="14">
                  <c:v>29.8</c:v>
                </c:pt>
                <c:pt idx="15">
                  <c:v>30.2</c:v>
                </c:pt>
                <c:pt idx="16">
                  <c:v>29.1</c:v>
                </c:pt>
                <c:pt idx="17">
                  <c:v>26.2</c:v>
                </c:pt>
                <c:pt idx="18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F7-4F24-858D-6B3179BF007E}"/>
            </c:ext>
          </c:extLst>
        </c:ser>
        <c:ser>
          <c:idx val="10"/>
          <c:order val="2"/>
          <c:tx>
            <c:strRef>
              <c:f>'Age and sex'!$A$513</c:f>
              <c:strCache>
                <c:ptCount val="1"/>
                <c:pt idx="0">
                  <c:v>40-49 years</c:v>
                </c:pt>
              </c:strCache>
            </c:strRef>
          </c:tx>
          <c:spPr>
            <a:solidFill>
              <a:srgbClr val="82428D"/>
            </a:solidFill>
            <a:ln>
              <a:solidFill>
                <a:srgbClr val="82428D"/>
              </a:solidFill>
            </a:ln>
          </c:spPr>
          <c:invertIfNegative val="0"/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sex'!$B$513:$T$513</c:f>
              <c:numCache>
                <c:formatCode>General</c:formatCode>
                <c:ptCount val="19"/>
                <c:pt idx="0">
                  <c:v>17.5</c:v>
                </c:pt>
                <c:pt idx="1">
                  <c:v>15.9</c:v>
                </c:pt>
                <c:pt idx="2">
                  <c:v>19</c:v>
                </c:pt>
                <c:pt idx="3">
                  <c:v>17.899999999999999</c:v>
                </c:pt>
                <c:pt idx="4">
                  <c:v>18.899999999999999</c:v>
                </c:pt>
                <c:pt idx="5">
                  <c:v>19.7</c:v>
                </c:pt>
                <c:pt idx="6">
                  <c:v>21.5</c:v>
                </c:pt>
                <c:pt idx="7">
                  <c:v>20.8</c:v>
                </c:pt>
                <c:pt idx="8">
                  <c:v>23.9</c:v>
                </c:pt>
                <c:pt idx="9">
                  <c:v>24.9</c:v>
                </c:pt>
                <c:pt idx="10">
                  <c:v>26.5</c:v>
                </c:pt>
                <c:pt idx="11">
                  <c:v>24.4</c:v>
                </c:pt>
                <c:pt idx="12">
                  <c:v>24.1</c:v>
                </c:pt>
                <c:pt idx="13">
                  <c:v>32</c:v>
                </c:pt>
                <c:pt idx="14">
                  <c:v>30.9</c:v>
                </c:pt>
                <c:pt idx="15">
                  <c:v>32.299999999999997</c:v>
                </c:pt>
                <c:pt idx="16">
                  <c:v>25.8</c:v>
                </c:pt>
                <c:pt idx="17">
                  <c:v>29.3</c:v>
                </c:pt>
                <c:pt idx="18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F7-4F24-858D-6B3179BF007E}"/>
            </c:ext>
          </c:extLst>
        </c:ser>
        <c:ser>
          <c:idx val="0"/>
          <c:order val="3"/>
          <c:tx>
            <c:strRef>
              <c:f>'Age and sex'!$A$514</c:f>
              <c:strCache>
                <c:ptCount val="1"/>
                <c:pt idx="0">
                  <c:v>50+ years</c:v>
                </c:pt>
              </c:strCache>
            </c:strRef>
          </c:tx>
          <c:spPr>
            <a:solidFill>
              <a:srgbClr val="246D9E"/>
            </a:solidFill>
            <a:ln>
              <a:solidFill>
                <a:srgbClr val="3E5B84"/>
              </a:solidFill>
            </a:ln>
          </c:spPr>
          <c:invertIfNegative val="0"/>
          <c:cat>
            <c:numRef>
              <c:f>'Age and sex'!$B$501:$T$501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'Age and sex'!$B$514:$T$514</c:f>
              <c:numCache>
                <c:formatCode>General</c:formatCode>
                <c:ptCount val="19"/>
                <c:pt idx="0">
                  <c:v>7</c:v>
                </c:pt>
                <c:pt idx="1">
                  <c:v>8.4</c:v>
                </c:pt>
                <c:pt idx="2">
                  <c:v>9.8000000000000007</c:v>
                </c:pt>
                <c:pt idx="3">
                  <c:v>9.6</c:v>
                </c:pt>
                <c:pt idx="4">
                  <c:v>11.8</c:v>
                </c:pt>
                <c:pt idx="5">
                  <c:v>11.6</c:v>
                </c:pt>
                <c:pt idx="6">
                  <c:v>10.9</c:v>
                </c:pt>
                <c:pt idx="7">
                  <c:v>11.5</c:v>
                </c:pt>
                <c:pt idx="8">
                  <c:v>17</c:v>
                </c:pt>
                <c:pt idx="9">
                  <c:v>15.4</c:v>
                </c:pt>
                <c:pt idx="10">
                  <c:v>20</c:v>
                </c:pt>
                <c:pt idx="11">
                  <c:v>22.7</c:v>
                </c:pt>
                <c:pt idx="12">
                  <c:v>23.7</c:v>
                </c:pt>
                <c:pt idx="13">
                  <c:v>25.2</c:v>
                </c:pt>
                <c:pt idx="14">
                  <c:v>25</c:v>
                </c:pt>
                <c:pt idx="15">
                  <c:v>24.1</c:v>
                </c:pt>
                <c:pt idx="16">
                  <c:v>24.8</c:v>
                </c:pt>
                <c:pt idx="17">
                  <c:v>31.2</c:v>
                </c:pt>
                <c:pt idx="18">
                  <c:v>33.1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F7-4F24-858D-6B3179BF0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1823227615"/>
        <c:axId val="1"/>
      </c:barChart>
      <c:catAx>
        <c:axId val="18232276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% of hepatitis C notifications</a:t>
                </a:r>
              </a:p>
            </c:rich>
          </c:tx>
          <c:layout>
            <c:manualLayout>
              <c:xMode val="edge"/>
              <c:yMode val="edge"/>
              <c:x val="4.3572984749455342E-3"/>
              <c:y val="0.21327871699861042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23227615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178949445044859"/>
          <c:y val="0.91416143634219638"/>
          <c:w val="0.50828161185734133"/>
          <c:h val="6.8887289088863879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79713826094315E-2"/>
          <c:y val="2.6960789516903953E-2"/>
          <c:w val="0.92359232918465839"/>
          <c:h val="0.76827886526919587"/>
        </c:manualLayout>
      </c:layout>
      <c:lineChart>
        <c:grouping val="standard"/>
        <c:varyColors val="0"/>
        <c:ser>
          <c:idx val="1"/>
          <c:order val="0"/>
          <c:tx>
            <c:v>HSE E</c:v>
          </c:tx>
          <c:spPr>
            <a:ln w="44450">
              <a:solidFill>
                <a:srgbClr val="BA1F46"/>
              </a:solidFill>
            </a:ln>
          </c:spPr>
          <c:marker>
            <c:symbol val="none"/>
          </c:marker>
          <c:cat>
            <c:numRef>
              <c:f>HB!$A$33:$A$51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HB!$B$33:$B$51</c:f>
              <c:numCache>
                <c:formatCode>General</c:formatCode>
                <c:ptCount val="19"/>
                <c:pt idx="0">
                  <c:v>61.8</c:v>
                </c:pt>
                <c:pt idx="1">
                  <c:v>70.400000000000006</c:v>
                </c:pt>
                <c:pt idx="2">
                  <c:v>61.1</c:v>
                </c:pt>
                <c:pt idx="3">
                  <c:v>79.8</c:v>
                </c:pt>
                <c:pt idx="4">
                  <c:v>77.3</c:v>
                </c:pt>
                <c:pt idx="5">
                  <c:v>56.2</c:v>
                </c:pt>
                <c:pt idx="6">
                  <c:v>56.9</c:v>
                </c:pt>
                <c:pt idx="7">
                  <c:v>57.6</c:v>
                </c:pt>
                <c:pt idx="8">
                  <c:v>38</c:v>
                </c:pt>
                <c:pt idx="9">
                  <c:v>32.700000000000003</c:v>
                </c:pt>
                <c:pt idx="10">
                  <c:v>28</c:v>
                </c:pt>
                <c:pt idx="11">
                  <c:v>26.6</c:v>
                </c:pt>
                <c:pt idx="12">
                  <c:v>25.8</c:v>
                </c:pt>
                <c:pt idx="13">
                  <c:v>24.5</c:v>
                </c:pt>
                <c:pt idx="14">
                  <c:v>24.5</c:v>
                </c:pt>
                <c:pt idx="15">
                  <c:v>17.600000000000001</c:v>
                </c:pt>
                <c:pt idx="16">
                  <c:v>11.4</c:v>
                </c:pt>
                <c:pt idx="17">
                  <c:v>16.399999999999999</c:v>
                </c:pt>
                <c:pt idx="18">
                  <c:v>17.2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B7-42E7-ADB8-FBCEC5B63CA9}"/>
            </c:ext>
          </c:extLst>
        </c:ser>
        <c:ser>
          <c:idx val="2"/>
          <c:order val="1"/>
          <c:tx>
            <c:v>HSE M</c:v>
          </c:tx>
          <c:spPr>
            <a:ln w="44450">
              <a:solidFill>
                <a:srgbClr val="EB89A3"/>
              </a:solidFill>
              <a:prstDash val="solid"/>
            </a:ln>
          </c:spPr>
          <c:marker>
            <c:symbol val="none"/>
          </c:marker>
          <c:cat>
            <c:numRef>
              <c:f>HB!$A$33:$A$51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HB!$C$33:$C$51</c:f>
              <c:numCache>
                <c:formatCode>General</c:formatCode>
                <c:ptCount val="19"/>
                <c:pt idx="0">
                  <c:v>8.3000000000000007</c:v>
                </c:pt>
                <c:pt idx="1">
                  <c:v>18.3</c:v>
                </c:pt>
                <c:pt idx="2">
                  <c:v>19.899999999999999</c:v>
                </c:pt>
                <c:pt idx="3">
                  <c:v>16.7</c:v>
                </c:pt>
                <c:pt idx="4">
                  <c:v>14.3</c:v>
                </c:pt>
                <c:pt idx="5">
                  <c:v>16.600000000000001</c:v>
                </c:pt>
                <c:pt idx="6">
                  <c:v>24.1</c:v>
                </c:pt>
                <c:pt idx="7">
                  <c:v>16.600000000000001</c:v>
                </c:pt>
                <c:pt idx="8">
                  <c:v>12.4</c:v>
                </c:pt>
                <c:pt idx="9">
                  <c:v>9.1999999999999993</c:v>
                </c:pt>
                <c:pt idx="10">
                  <c:v>6.5</c:v>
                </c:pt>
                <c:pt idx="11">
                  <c:v>13.7</c:v>
                </c:pt>
                <c:pt idx="12">
                  <c:v>10.3</c:v>
                </c:pt>
                <c:pt idx="13">
                  <c:v>6.5</c:v>
                </c:pt>
                <c:pt idx="14">
                  <c:v>6.2</c:v>
                </c:pt>
                <c:pt idx="15">
                  <c:v>5.0999999999999996</c:v>
                </c:pt>
                <c:pt idx="16">
                  <c:v>4.4000000000000004</c:v>
                </c:pt>
                <c:pt idx="17">
                  <c:v>6.2</c:v>
                </c:pt>
                <c:pt idx="18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B7-42E7-ADB8-FBCEC5B63CA9}"/>
            </c:ext>
          </c:extLst>
        </c:ser>
        <c:ser>
          <c:idx val="3"/>
          <c:order val="2"/>
          <c:tx>
            <c:v>HSE MW</c:v>
          </c:tx>
          <c:spPr>
            <a:ln w="44450">
              <a:solidFill>
                <a:srgbClr val="82428D"/>
              </a:solidFill>
              <a:prstDash val="solid"/>
            </a:ln>
          </c:spPr>
          <c:marker>
            <c:symbol val="none"/>
          </c:marker>
          <c:cat>
            <c:numRef>
              <c:f>HB!$A$33:$A$51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HB!$D$33:$D$51</c:f>
              <c:numCache>
                <c:formatCode>General</c:formatCode>
                <c:ptCount val="19"/>
                <c:pt idx="0">
                  <c:v>9.1</c:v>
                </c:pt>
                <c:pt idx="1">
                  <c:v>14.1</c:v>
                </c:pt>
                <c:pt idx="2">
                  <c:v>8.9</c:v>
                </c:pt>
                <c:pt idx="3">
                  <c:v>12.2</c:v>
                </c:pt>
                <c:pt idx="4">
                  <c:v>11.1</c:v>
                </c:pt>
                <c:pt idx="5">
                  <c:v>11.3</c:v>
                </c:pt>
                <c:pt idx="6">
                  <c:v>10.3</c:v>
                </c:pt>
                <c:pt idx="7">
                  <c:v>9.5</c:v>
                </c:pt>
                <c:pt idx="8">
                  <c:v>5.8</c:v>
                </c:pt>
                <c:pt idx="9">
                  <c:v>9.1999999999999993</c:v>
                </c:pt>
                <c:pt idx="10">
                  <c:v>9.9</c:v>
                </c:pt>
                <c:pt idx="11">
                  <c:v>7</c:v>
                </c:pt>
                <c:pt idx="12">
                  <c:v>5.5</c:v>
                </c:pt>
                <c:pt idx="13">
                  <c:v>6</c:v>
                </c:pt>
                <c:pt idx="14">
                  <c:v>5.2</c:v>
                </c:pt>
                <c:pt idx="15">
                  <c:v>6.3</c:v>
                </c:pt>
                <c:pt idx="16">
                  <c:v>4.4000000000000004</c:v>
                </c:pt>
                <c:pt idx="17">
                  <c:v>2.2999999999999998</c:v>
                </c:pt>
                <c:pt idx="18">
                  <c:v>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B7-42E7-ADB8-FBCEC5B63CA9}"/>
            </c:ext>
          </c:extLst>
        </c:ser>
        <c:ser>
          <c:idx val="4"/>
          <c:order val="3"/>
          <c:tx>
            <c:v>HSE NE</c:v>
          </c:tx>
          <c:spPr>
            <a:ln w="44450">
              <a:solidFill>
                <a:srgbClr val="3E5B84"/>
              </a:solidFill>
              <a:prstDash val="solid"/>
            </a:ln>
          </c:spPr>
          <c:marker>
            <c:symbol val="none"/>
          </c:marker>
          <c:cat>
            <c:numRef>
              <c:f>HB!$A$33:$A$51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HB!$E$33:$E$51</c:f>
              <c:numCache>
                <c:formatCode>General</c:formatCode>
                <c:ptCount val="19"/>
                <c:pt idx="0">
                  <c:v>5.0999999999999996</c:v>
                </c:pt>
                <c:pt idx="1">
                  <c:v>11.7</c:v>
                </c:pt>
                <c:pt idx="2">
                  <c:v>8.9</c:v>
                </c:pt>
                <c:pt idx="3">
                  <c:v>13.7</c:v>
                </c:pt>
                <c:pt idx="4">
                  <c:v>15.7</c:v>
                </c:pt>
                <c:pt idx="5">
                  <c:v>11.1</c:v>
                </c:pt>
                <c:pt idx="6">
                  <c:v>11.6</c:v>
                </c:pt>
                <c:pt idx="7">
                  <c:v>14.3</c:v>
                </c:pt>
                <c:pt idx="8">
                  <c:v>9.8000000000000007</c:v>
                </c:pt>
                <c:pt idx="9">
                  <c:v>8.1999999999999993</c:v>
                </c:pt>
                <c:pt idx="10">
                  <c:v>8.1999999999999993</c:v>
                </c:pt>
                <c:pt idx="11">
                  <c:v>7.8</c:v>
                </c:pt>
                <c:pt idx="12">
                  <c:v>8</c:v>
                </c:pt>
                <c:pt idx="13">
                  <c:v>5.6</c:v>
                </c:pt>
                <c:pt idx="14">
                  <c:v>7.4</c:v>
                </c:pt>
                <c:pt idx="15">
                  <c:v>7.6</c:v>
                </c:pt>
                <c:pt idx="16">
                  <c:v>3.7</c:v>
                </c:pt>
                <c:pt idx="17">
                  <c:v>8.9</c:v>
                </c:pt>
                <c:pt idx="18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B7-42E7-ADB8-FBCEC5B63CA9}"/>
            </c:ext>
          </c:extLst>
        </c:ser>
        <c:ser>
          <c:idx val="5"/>
          <c:order val="4"/>
          <c:tx>
            <c:v>HSE NW</c:v>
          </c:tx>
          <c:spPr>
            <a:ln w="44450">
              <a:solidFill>
                <a:srgbClr val="71A59C"/>
              </a:solidFill>
            </a:ln>
          </c:spPr>
          <c:marker>
            <c:symbol val="none"/>
          </c:marker>
          <c:cat>
            <c:numRef>
              <c:f>HB!$A$33:$A$51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HB!$F$33:$F$51</c:f>
              <c:numCache>
                <c:formatCode>General</c:formatCode>
                <c:ptCount val="19"/>
                <c:pt idx="0">
                  <c:v>1.7</c:v>
                </c:pt>
                <c:pt idx="1">
                  <c:v>5.5</c:v>
                </c:pt>
                <c:pt idx="2">
                  <c:v>8.4</c:v>
                </c:pt>
                <c:pt idx="3">
                  <c:v>8.4</c:v>
                </c:pt>
                <c:pt idx="4">
                  <c:v>8.9</c:v>
                </c:pt>
                <c:pt idx="5">
                  <c:v>9.3000000000000007</c:v>
                </c:pt>
                <c:pt idx="6">
                  <c:v>5.8</c:v>
                </c:pt>
                <c:pt idx="7">
                  <c:v>6.2</c:v>
                </c:pt>
                <c:pt idx="8">
                  <c:v>6.6</c:v>
                </c:pt>
                <c:pt idx="9">
                  <c:v>3.5</c:v>
                </c:pt>
                <c:pt idx="10">
                  <c:v>2.7</c:v>
                </c:pt>
                <c:pt idx="11">
                  <c:v>2.2999999999999998</c:v>
                </c:pt>
                <c:pt idx="12">
                  <c:v>4.3</c:v>
                </c:pt>
                <c:pt idx="13">
                  <c:v>4.3</c:v>
                </c:pt>
                <c:pt idx="14">
                  <c:v>1.9</c:v>
                </c:pt>
                <c:pt idx="15">
                  <c:v>1.9</c:v>
                </c:pt>
                <c:pt idx="16">
                  <c:v>1.6</c:v>
                </c:pt>
                <c:pt idx="17">
                  <c:v>1.2</c:v>
                </c:pt>
                <c:pt idx="18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EB7-42E7-ADB8-FBCEC5B63CA9}"/>
            </c:ext>
          </c:extLst>
        </c:ser>
        <c:ser>
          <c:idx val="6"/>
          <c:order val="5"/>
          <c:tx>
            <c:v>HSE SE</c:v>
          </c:tx>
          <c:spPr>
            <a:ln w="44450">
              <a:solidFill>
                <a:srgbClr val="006858"/>
              </a:solidFill>
            </a:ln>
          </c:spPr>
          <c:marker>
            <c:symbol val="none"/>
          </c:marker>
          <c:cat>
            <c:numRef>
              <c:f>HB!$A$33:$A$51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HB!$G$33:$G$51</c:f>
              <c:numCache>
                <c:formatCode>General</c:formatCode>
                <c:ptCount val="19"/>
                <c:pt idx="0">
                  <c:v>6.5</c:v>
                </c:pt>
                <c:pt idx="1">
                  <c:v>13</c:v>
                </c:pt>
                <c:pt idx="2">
                  <c:v>9.1</c:v>
                </c:pt>
                <c:pt idx="3">
                  <c:v>9.5</c:v>
                </c:pt>
                <c:pt idx="4">
                  <c:v>10.6</c:v>
                </c:pt>
                <c:pt idx="5">
                  <c:v>8.1999999999999993</c:v>
                </c:pt>
                <c:pt idx="6">
                  <c:v>7</c:v>
                </c:pt>
                <c:pt idx="7">
                  <c:v>8.6</c:v>
                </c:pt>
                <c:pt idx="8">
                  <c:v>6.2</c:v>
                </c:pt>
                <c:pt idx="9">
                  <c:v>5</c:v>
                </c:pt>
                <c:pt idx="10">
                  <c:v>7</c:v>
                </c:pt>
                <c:pt idx="11">
                  <c:v>5.5</c:v>
                </c:pt>
                <c:pt idx="12">
                  <c:v>4.9000000000000004</c:v>
                </c:pt>
                <c:pt idx="13">
                  <c:v>7.6</c:v>
                </c:pt>
                <c:pt idx="14">
                  <c:v>5.5</c:v>
                </c:pt>
                <c:pt idx="15">
                  <c:v>5.3</c:v>
                </c:pt>
                <c:pt idx="16">
                  <c:v>5.9</c:v>
                </c:pt>
                <c:pt idx="17">
                  <c:v>5.9</c:v>
                </c:pt>
                <c:pt idx="18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EB7-42E7-ADB8-FBCEC5B63CA9}"/>
            </c:ext>
          </c:extLst>
        </c:ser>
        <c:ser>
          <c:idx val="7"/>
          <c:order val="6"/>
          <c:tx>
            <c:v>HSE S</c:v>
          </c:tx>
          <c:spPr>
            <a:ln w="44450">
              <a:solidFill>
                <a:srgbClr val="65B32E"/>
              </a:solidFill>
              <a:prstDash val="solid"/>
            </a:ln>
          </c:spPr>
          <c:marker>
            <c:symbol val="none"/>
          </c:marker>
          <c:cat>
            <c:numRef>
              <c:f>HB!$A$33:$A$51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HB!$H$33:$H$51</c:f>
              <c:numCache>
                <c:formatCode>General</c:formatCode>
                <c:ptCount val="19"/>
                <c:pt idx="0">
                  <c:v>7.2</c:v>
                </c:pt>
                <c:pt idx="1">
                  <c:v>10</c:v>
                </c:pt>
                <c:pt idx="2">
                  <c:v>11.3</c:v>
                </c:pt>
                <c:pt idx="3">
                  <c:v>10.5</c:v>
                </c:pt>
                <c:pt idx="4">
                  <c:v>10.6</c:v>
                </c:pt>
                <c:pt idx="5">
                  <c:v>10.7</c:v>
                </c:pt>
                <c:pt idx="6">
                  <c:v>7.4</c:v>
                </c:pt>
                <c:pt idx="7">
                  <c:v>9</c:v>
                </c:pt>
                <c:pt idx="8">
                  <c:v>11.3</c:v>
                </c:pt>
                <c:pt idx="9">
                  <c:v>8.6999999999999993</c:v>
                </c:pt>
                <c:pt idx="10">
                  <c:v>7.5</c:v>
                </c:pt>
                <c:pt idx="11">
                  <c:v>6.1</c:v>
                </c:pt>
                <c:pt idx="12">
                  <c:v>5.9</c:v>
                </c:pt>
                <c:pt idx="13">
                  <c:v>6.8</c:v>
                </c:pt>
                <c:pt idx="14">
                  <c:v>5.8</c:v>
                </c:pt>
                <c:pt idx="15">
                  <c:v>7.2</c:v>
                </c:pt>
                <c:pt idx="16">
                  <c:v>3.9</c:v>
                </c:pt>
                <c:pt idx="17">
                  <c:v>3.5</c:v>
                </c:pt>
                <c:pt idx="18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EB7-42E7-ADB8-FBCEC5B63CA9}"/>
            </c:ext>
          </c:extLst>
        </c:ser>
        <c:ser>
          <c:idx val="8"/>
          <c:order val="7"/>
          <c:tx>
            <c:v>HSE W</c:v>
          </c:tx>
          <c:spPr>
            <a:ln w="44450">
              <a:solidFill>
                <a:srgbClr val="7CBDC4"/>
              </a:solidFill>
            </a:ln>
          </c:spPr>
          <c:marker>
            <c:symbol val="none"/>
          </c:marker>
          <c:cat>
            <c:numRef>
              <c:f>HB!$A$33:$A$51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HB!$I$33:$I$51</c:f>
              <c:numCache>
                <c:formatCode>General</c:formatCode>
                <c:ptCount val="19"/>
                <c:pt idx="0">
                  <c:v>9.4</c:v>
                </c:pt>
                <c:pt idx="1">
                  <c:v>15.4</c:v>
                </c:pt>
                <c:pt idx="2">
                  <c:v>10.4</c:v>
                </c:pt>
                <c:pt idx="3">
                  <c:v>16.899999999999999</c:v>
                </c:pt>
                <c:pt idx="4">
                  <c:v>16.7</c:v>
                </c:pt>
                <c:pt idx="5">
                  <c:v>10.3</c:v>
                </c:pt>
                <c:pt idx="6">
                  <c:v>7.9</c:v>
                </c:pt>
                <c:pt idx="7">
                  <c:v>7.4</c:v>
                </c:pt>
                <c:pt idx="8">
                  <c:v>7.4</c:v>
                </c:pt>
                <c:pt idx="9">
                  <c:v>7.2</c:v>
                </c:pt>
                <c:pt idx="10">
                  <c:v>4.4000000000000004</c:v>
                </c:pt>
                <c:pt idx="11">
                  <c:v>7.3</c:v>
                </c:pt>
                <c:pt idx="12">
                  <c:v>6.4</c:v>
                </c:pt>
                <c:pt idx="13">
                  <c:v>4.4000000000000004</c:v>
                </c:pt>
                <c:pt idx="14">
                  <c:v>4</c:v>
                </c:pt>
                <c:pt idx="15">
                  <c:v>3.1</c:v>
                </c:pt>
                <c:pt idx="16">
                  <c:v>3.1</c:v>
                </c:pt>
                <c:pt idx="17">
                  <c:v>2</c:v>
                </c:pt>
                <c:pt idx="18">
                  <c:v>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EB7-42E7-ADB8-FBCEC5B63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3210015"/>
        <c:axId val="1"/>
      </c:lineChart>
      <c:catAx>
        <c:axId val="18232100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Notification rate per 100,000</a:t>
                </a:r>
              </a:p>
            </c:rich>
          </c:tx>
          <c:layout>
            <c:manualLayout>
              <c:xMode val="edge"/>
              <c:yMode val="edge"/>
              <c:x val="4.9796799593599204E-3"/>
              <c:y val="0.1497944939390331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23210015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3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11013396052764E-2"/>
          <c:y val="5.1400554097404488E-2"/>
          <c:w val="0.90646529979207147"/>
          <c:h val="0.672294972743791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HB!$B$57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BA1F46"/>
            </a:solidFill>
          </c:spPr>
          <c:invertIfNegative val="0"/>
          <c:cat>
            <c:strRef>
              <c:f>HB!$A$58:$A$66</c:f>
              <c:strCache>
                <c:ptCount val="9"/>
                <c:pt idx="0">
                  <c:v>E</c:v>
                </c:pt>
                <c:pt idx="1">
                  <c:v>M</c:v>
                </c:pt>
                <c:pt idx="2">
                  <c:v>MW</c:v>
                </c:pt>
                <c:pt idx="3">
                  <c:v>NE</c:v>
                </c:pt>
                <c:pt idx="4">
                  <c:v>NW</c:v>
                </c:pt>
                <c:pt idx="5">
                  <c:v>SE</c:v>
                </c:pt>
                <c:pt idx="6">
                  <c:v>S</c:v>
                </c:pt>
                <c:pt idx="7">
                  <c:v>W</c:v>
                </c:pt>
                <c:pt idx="8">
                  <c:v>National</c:v>
                </c:pt>
              </c:strCache>
            </c:strRef>
          </c:cat>
          <c:val>
            <c:numRef>
              <c:f>HB!$B$58:$B$66</c:f>
              <c:numCache>
                <c:formatCode>General</c:formatCode>
                <c:ptCount val="9"/>
                <c:pt idx="0">
                  <c:v>17.600000000000001</c:v>
                </c:pt>
                <c:pt idx="1">
                  <c:v>5.0999999999999996</c:v>
                </c:pt>
                <c:pt idx="2">
                  <c:v>6.3</c:v>
                </c:pt>
                <c:pt idx="3">
                  <c:v>7.6</c:v>
                </c:pt>
                <c:pt idx="4">
                  <c:v>1.9</c:v>
                </c:pt>
                <c:pt idx="5">
                  <c:v>5.3</c:v>
                </c:pt>
                <c:pt idx="6">
                  <c:v>7.2</c:v>
                </c:pt>
                <c:pt idx="7">
                  <c:v>3.1</c:v>
                </c:pt>
                <c:pt idx="8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08-4329-83EE-A24F646C6E00}"/>
            </c:ext>
          </c:extLst>
        </c:ser>
        <c:ser>
          <c:idx val="1"/>
          <c:order val="1"/>
          <c:tx>
            <c:strRef>
              <c:f>HB!$C$57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EB89A3"/>
            </a:solidFill>
          </c:spPr>
          <c:invertIfNegative val="0"/>
          <c:cat>
            <c:strRef>
              <c:f>HB!$A$58:$A$66</c:f>
              <c:strCache>
                <c:ptCount val="9"/>
                <c:pt idx="0">
                  <c:v>E</c:v>
                </c:pt>
                <c:pt idx="1">
                  <c:v>M</c:v>
                </c:pt>
                <c:pt idx="2">
                  <c:v>MW</c:v>
                </c:pt>
                <c:pt idx="3">
                  <c:v>NE</c:v>
                </c:pt>
                <c:pt idx="4">
                  <c:v>NW</c:v>
                </c:pt>
                <c:pt idx="5">
                  <c:v>SE</c:v>
                </c:pt>
                <c:pt idx="6">
                  <c:v>S</c:v>
                </c:pt>
                <c:pt idx="7">
                  <c:v>W</c:v>
                </c:pt>
                <c:pt idx="8">
                  <c:v>National</c:v>
                </c:pt>
              </c:strCache>
            </c:strRef>
          </c:cat>
          <c:val>
            <c:numRef>
              <c:f>HB!$C$58:$C$66</c:f>
              <c:numCache>
                <c:formatCode>General</c:formatCode>
                <c:ptCount val="9"/>
                <c:pt idx="0">
                  <c:v>11.4</c:v>
                </c:pt>
                <c:pt idx="1">
                  <c:v>4.4000000000000004</c:v>
                </c:pt>
                <c:pt idx="2">
                  <c:v>4.4000000000000004</c:v>
                </c:pt>
                <c:pt idx="3">
                  <c:v>3.7</c:v>
                </c:pt>
                <c:pt idx="4">
                  <c:v>1.6</c:v>
                </c:pt>
                <c:pt idx="5">
                  <c:v>5.9</c:v>
                </c:pt>
                <c:pt idx="6">
                  <c:v>3.9</c:v>
                </c:pt>
                <c:pt idx="7">
                  <c:v>3.1</c:v>
                </c:pt>
                <c:pt idx="8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08-4329-83EE-A24F646C6E00}"/>
            </c:ext>
          </c:extLst>
        </c:ser>
        <c:ser>
          <c:idx val="2"/>
          <c:order val="2"/>
          <c:tx>
            <c:strRef>
              <c:f>HB!$D$57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82428D"/>
            </a:solidFill>
          </c:spPr>
          <c:invertIfNegative val="0"/>
          <c:cat>
            <c:strRef>
              <c:f>HB!$A$58:$A$66</c:f>
              <c:strCache>
                <c:ptCount val="9"/>
                <c:pt idx="0">
                  <c:v>E</c:v>
                </c:pt>
                <c:pt idx="1">
                  <c:v>M</c:v>
                </c:pt>
                <c:pt idx="2">
                  <c:v>MW</c:v>
                </c:pt>
                <c:pt idx="3">
                  <c:v>NE</c:v>
                </c:pt>
                <c:pt idx="4">
                  <c:v>NW</c:v>
                </c:pt>
                <c:pt idx="5">
                  <c:v>SE</c:v>
                </c:pt>
                <c:pt idx="6">
                  <c:v>S</c:v>
                </c:pt>
                <c:pt idx="7">
                  <c:v>W</c:v>
                </c:pt>
                <c:pt idx="8">
                  <c:v>National</c:v>
                </c:pt>
              </c:strCache>
            </c:strRef>
          </c:cat>
          <c:val>
            <c:numRef>
              <c:f>HB!$D$58:$D$66</c:f>
              <c:numCache>
                <c:formatCode>General</c:formatCode>
                <c:ptCount val="9"/>
                <c:pt idx="0">
                  <c:v>16.399999999999999</c:v>
                </c:pt>
                <c:pt idx="1">
                  <c:v>6.2</c:v>
                </c:pt>
                <c:pt idx="2">
                  <c:v>2.2999999999999998</c:v>
                </c:pt>
                <c:pt idx="3">
                  <c:v>8.9</c:v>
                </c:pt>
                <c:pt idx="4">
                  <c:v>1.2</c:v>
                </c:pt>
                <c:pt idx="5">
                  <c:v>5.9</c:v>
                </c:pt>
                <c:pt idx="6">
                  <c:v>3.5</c:v>
                </c:pt>
                <c:pt idx="7">
                  <c:v>2</c:v>
                </c:pt>
                <c:pt idx="8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08-4329-83EE-A24F646C6E00}"/>
            </c:ext>
          </c:extLst>
        </c:ser>
        <c:ser>
          <c:idx val="3"/>
          <c:order val="3"/>
          <c:tx>
            <c:strRef>
              <c:f>HB!$E$57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3E5B84"/>
            </a:solidFill>
          </c:spPr>
          <c:invertIfNegative val="0"/>
          <c:cat>
            <c:strRef>
              <c:f>HB!$A$58:$A$66</c:f>
              <c:strCache>
                <c:ptCount val="9"/>
                <c:pt idx="0">
                  <c:v>E</c:v>
                </c:pt>
                <c:pt idx="1">
                  <c:v>M</c:v>
                </c:pt>
                <c:pt idx="2">
                  <c:v>MW</c:v>
                </c:pt>
                <c:pt idx="3">
                  <c:v>NE</c:v>
                </c:pt>
                <c:pt idx="4">
                  <c:v>NW</c:v>
                </c:pt>
                <c:pt idx="5">
                  <c:v>SE</c:v>
                </c:pt>
                <c:pt idx="6">
                  <c:v>S</c:v>
                </c:pt>
                <c:pt idx="7">
                  <c:v>W</c:v>
                </c:pt>
                <c:pt idx="8">
                  <c:v>National</c:v>
                </c:pt>
              </c:strCache>
            </c:strRef>
          </c:cat>
          <c:val>
            <c:numRef>
              <c:f>HB!$E$58:$E$66</c:f>
              <c:numCache>
                <c:formatCode>General</c:formatCode>
                <c:ptCount val="9"/>
                <c:pt idx="0">
                  <c:v>17.2</c:v>
                </c:pt>
                <c:pt idx="1">
                  <c:v>6.8</c:v>
                </c:pt>
                <c:pt idx="2">
                  <c:v>9.4</c:v>
                </c:pt>
                <c:pt idx="3">
                  <c:v>5.4</c:v>
                </c:pt>
                <c:pt idx="4">
                  <c:v>5.8</c:v>
                </c:pt>
                <c:pt idx="5">
                  <c:v>5.0999999999999996</c:v>
                </c:pt>
                <c:pt idx="6">
                  <c:v>6.1</c:v>
                </c:pt>
                <c:pt idx="7">
                  <c:v>5.3</c:v>
                </c:pt>
                <c:pt idx="8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08-4329-83EE-A24F646C6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23209615"/>
        <c:axId val="1"/>
      </c:barChart>
      <c:catAx>
        <c:axId val="1823209615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HSE area</a:t>
                </a:r>
              </a:p>
            </c:rich>
          </c:tx>
          <c:layout>
            <c:manualLayout>
              <c:xMode val="edge"/>
              <c:yMode val="edge"/>
              <c:x val="0.44574291849882408"/>
              <c:y val="0.829835251362810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sz="1400"/>
                  <a:t>Notification rate per 100,000</a:t>
                </a:r>
              </a:p>
            </c:rich>
          </c:tx>
          <c:layout>
            <c:manualLayout>
              <c:xMode val="edge"/>
              <c:yMode val="edge"/>
              <c:x val="5.2198588812762039E-3"/>
              <c:y val="0.1280361397133050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23209615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03921668882299"/>
          <c:y val="0.90657742782152229"/>
          <c:w val="0.36636665669955815"/>
          <c:h val="7.3578423386731817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19068145678871"/>
          <c:y val="3.8325368288501506E-2"/>
          <c:w val="0.55277777777777781"/>
          <c:h val="0.92129629629629628"/>
        </c:manualLayout>
      </c:layout>
      <c:pieChart>
        <c:varyColors val="1"/>
        <c:ser>
          <c:idx val="0"/>
          <c:order val="0"/>
          <c:spPr>
            <a:solidFill>
              <a:srgbClr val="BA1F46"/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48D-4092-A10F-AEE3BD9D4A46}"/>
              </c:ext>
            </c:extLst>
          </c:dPt>
          <c:dPt>
            <c:idx val="1"/>
            <c:bubble3D val="0"/>
            <c:spPr>
              <a:solidFill>
                <a:srgbClr val="EB89A3"/>
              </a:solidFill>
            </c:spPr>
            <c:extLst>
              <c:ext xmlns:c16="http://schemas.microsoft.com/office/drawing/2014/chart" uri="{C3380CC4-5D6E-409C-BE32-E72D297353CC}">
                <c16:uniqueId val="{00000002-B48D-4092-A10F-AEE3BD9D4A46}"/>
              </c:ext>
            </c:extLst>
          </c:dPt>
          <c:dPt>
            <c:idx val="2"/>
            <c:bubble3D val="0"/>
            <c:spPr>
              <a:solidFill>
                <a:srgbClr val="82428D"/>
              </a:solidFill>
            </c:spPr>
            <c:extLst>
              <c:ext xmlns:c16="http://schemas.microsoft.com/office/drawing/2014/chart" uri="{C3380CC4-5D6E-409C-BE32-E72D297353CC}">
                <c16:uniqueId val="{00000004-B48D-4092-A10F-AEE3BD9D4A46}"/>
              </c:ext>
            </c:extLst>
          </c:dPt>
          <c:dPt>
            <c:idx val="3"/>
            <c:bubble3D val="0"/>
            <c:spPr>
              <a:solidFill>
                <a:srgbClr val="3E5B84"/>
              </a:solidFill>
            </c:spPr>
            <c:extLst>
              <c:ext xmlns:c16="http://schemas.microsoft.com/office/drawing/2014/chart" uri="{C3380CC4-5D6E-409C-BE32-E72D297353CC}">
                <c16:uniqueId val="{00000006-B48D-4092-A10F-AEE3BD9D4A46}"/>
              </c:ext>
            </c:extLst>
          </c:dPt>
          <c:dPt>
            <c:idx val="4"/>
            <c:bubble3D val="0"/>
            <c:spPr>
              <a:solidFill>
                <a:srgbClr val="71A59C"/>
              </a:solidFill>
            </c:spPr>
            <c:extLst>
              <c:ext xmlns:c16="http://schemas.microsoft.com/office/drawing/2014/chart" uri="{C3380CC4-5D6E-409C-BE32-E72D297353CC}">
                <c16:uniqueId val="{00000008-B48D-4092-A10F-AEE3BD9D4A46}"/>
              </c:ext>
            </c:extLst>
          </c:dPt>
          <c:dPt>
            <c:idx val="5"/>
            <c:bubble3D val="0"/>
            <c:spPr>
              <a:solidFill>
                <a:srgbClr val="006858"/>
              </a:solidFill>
            </c:spPr>
            <c:extLst>
              <c:ext xmlns:c16="http://schemas.microsoft.com/office/drawing/2014/chart" uri="{C3380CC4-5D6E-409C-BE32-E72D297353CC}">
                <c16:uniqueId val="{0000000A-B48D-4092-A10F-AEE3BD9D4A46}"/>
              </c:ext>
            </c:extLst>
          </c:dPt>
          <c:dPt>
            <c:idx val="6"/>
            <c:bubble3D val="0"/>
            <c:spPr>
              <a:solidFill>
                <a:srgbClr val="65B32E"/>
              </a:solidFill>
            </c:spPr>
            <c:extLst>
              <c:ext xmlns:c16="http://schemas.microsoft.com/office/drawing/2014/chart" uri="{C3380CC4-5D6E-409C-BE32-E72D297353CC}">
                <c16:uniqueId val="{0000000C-B48D-4092-A10F-AEE3BD9D4A46}"/>
              </c:ext>
            </c:extLst>
          </c:dPt>
          <c:dPt>
            <c:idx val="7"/>
            <c:bubble3D val="0"/>
            <c:spPr>
              <a:solidFill>
                <a:srgbClr val="6BD5D5"/>
              </a:solidFill>
            </c:spPr>
            <c:extLst>
              <c:ext xmlns:c16="http://schemas.microsoft.com/office/drawing/2014/chart" uri="{C3380CC4-5D6E-409C-BE32-E72D297353CC}">
                <c16:uniqueId val="{0000000E-B48D-4092-A10F-AEE3BD9D4A46}"/>
              </c:ext>
            </c:extLst>
          </c:dPt>
          <c:dPt>
            <c:idx val="8"/>
            <c:bubble3D val="0"/>
            <c:spPr>
              <a:solidFill>
                <a:srgbClr val="C0D236"/>
              </a:solidFill>
            </c:spPr>
            <c:extLst>
              <c:ext xmlns:c16="http://schemas.microsoft.com/office/drawing/2014/chart" uri="{C3380CC4-5D6E-409C-BE32-E72D297353CC}">
                <c16:uniqueId val="{00000010-B48D-4092-A10F-AEE3BD9D4A46}"/>
              </c:ext>
            </c:extLst>
          </c:dPt>
          <c:dPt>
            <c:idx val="9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2-B48D-4092-A10F-AEE3BD9D4A46}"/>
              </c:ext>
            </c:extLst>
          </c:dPt>
          <c:dLbls>
            <c:dLbl>
              <c:idx val="0"/>
              <c:layout>
                <c:manualLayout>
                  <c:x val="-0.13978448716637693"/>
                  <c:y val="0.15033202099737525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8D-4092-A10F-AEE3BD9D4A46}"/>
                </c:ext>
              </c:extLst>
            </c:dLbl>
            <c:dLbl>
              <c:idx val="1"/>
              <c:layout>
                <c:manualLayout>
                  <c:x val="-5.084739407574057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8D-4092-A10F-AEE3BD9D4A46}"/>
                </c:ext>
              </c:extLst>
            </c:dLbl>
            <c:dLbl>
              <c:idx val="2"/>
              <c:layout>
                <c:manualLayout>
                  <c:x val="-0.20254840304052901"/>
                  <c:y val="3.158042744656918E-3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8D-4092-A10F-AEE3BD9D4A46}"/>
                </c:ext>
              </c:extLst>
            </c:dLbl>
            <c:dLbl>
              <c:idx val="3"/>
              <c:layout>
                <c:manualLayout>
                  <c:x val="-4.8870709343150326E-2"/>
                  <c:y val="-1.9860329958755241E-2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8D-4092-A10F-AEE3BD9D4A46}"/>
                </c:ext>
              </c:extLst>
            </c:dLbl>
            <c:dLbl>
              <c:idx val="4"/>
              <c:layout>
                <c:manualLayout>
                  <c:x val="-0.20975043119610048"/>
                  <c:y val="-8.4989196792389837E-2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8D-4092-A10F-AEE3BD9D4A46}"/>
                </c:ext>
              </c:extLst>
            </c:dLbl>
            <c:dLbl>
              <c:idx val="5"/>
              <c:layout>
                <c:manualLayout>
                  <c:x val="-0.23590386201724783"/>
                  <c:y val="-0.15932048549179972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8D-4092-A10F-AEE3BD9D4A46}"/>
                </c:ext>
              </c:extLst>
            </c:dLbl>
            <c:dLbl>
              <c:idx val="6"/>
              <c:layout>
                <c:manualLayout>
                  <c:x val="-0.25068002863278455"/>
                  <c:y val="-0.23237045369328838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8D-4092-A10F-AEE3BD9D4A46}"/>
                </c:ext>
              </c:extLst>
            </c:dLbl>
            <c:dLbl>
              <c:idx val="7"/>
              <c:layout>
                <c:manualLayout>
                  <c:x val="-2.0233663973821495E-2"/>
                  <c:y val="-0.1411936632920885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48D-4092-A10F-AEE3BD9D4A46}"/>
                </c:ext>
              </c:extLst>
            </c:dLbl>
            <c:dLbl>
              <c:idx val="8"/>
              <c:layout>
                <c:manualLayout>
                  <c:x val="9.185908579609367E-2"/>
                  <c:y val="3.60078740157480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48D-4092-A10F-AEE3BD9D4A46}"/>
                </c:ext>
              </c:extLst>
            </c:dLbl>
            <c:dLbl>
              <c:idx val="9"/>
              <c:layout>
                <c:manualLayout>
                  <c:x val="1.7434297985479089E-2"/>
                  <c:y val="-0.1205133108361454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48D-4092-A10F-AEE3BD9D4A46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ysClr val="windowText" lastClr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'Risk factor'!$A$77:$A$86</c:f>
              <c:strCache>
                <c:ptCount val="10"/>
                <c:pt idx="0">
                  <c:v>People who inject drugs, 67%</c:v>
                </c:pt>
                <c:pt idx="1">
                  <c:v>Born in endemic country/asylum seeker, no risk factor reported, 11%</c:v>
                </c:pt>
                <c:pt idx="2">
                  <c:v>Possible sexual exposure - heterosexual, 3%</c:v>
                </c:pt>
                <c:pt idx="3">
                  <c:v>Possible sexual exposure - MSM, 2%</c:v>
                </c:pt>
                <c:pt idx="4">
                  <c:v>Possible sexual exposure - unknown orientation, 1%</c:v>
                </c:pt>
                <c:pt idx="5">
                  <c:v>Received blood or blood products, 3%</c:v>
                </c:pt>
                <c:pt idx="6">
                  <c:v>Vertical transmission, 2%</c:v>
                </c:pt>
                <c:pt idx="7">
                  <c:v>Tattooing/body piercing, 1%</c:v>
                </c:pt>
                <c:pt idx="8">
                  <c:v>Other, 6%</c:v>
                </c:pt>
                <c:pt idx="9">
                  <c:v>No known risk factor, 4%</c:v>
                </c:pt>
              </c:strCache>
            </c:strRef>
          </c:cat>
          <c:val>
            <c:numRef>
              <c:f>'Risk factor'!$B$77:$B$86</c:f>
              <c:numCache>
                <c:formatCode>General</c:formatCode>
                <c:ptCount val="10"/>
                <c:pt idx="0">
                  <c:v>5202</c:v>
                </c:pt>
                <c:pt idx="1">
                  <c:v>842</c:v>
                </c:pt>
                <c:pt idx="2">
                  <c:v>195</c:v>
                </c:pt>
                <c:pt idx="3">
                  <c:v>155</c:v>
                </c:pt>
                <c:pt idx="4">
                  <c:v>93</c:v>
                </c:pt>
                <c:pt idx="5">
                  <c:v>272</c:v>
                </c:pt>
                <c:pt idx="6">
                  <c:v>132</c:v>
                </c:pt>
                <c:pt idx="7">
                  <c:v>112</c:v>
                </c:pt>
                <c:pt idx="8">
                  <c:v>453</c:v>
                </c:pt>
                <c:pt idx="9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48D-4092-A10F-AEE3BD9D4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5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21/07/2023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3370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310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3804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0402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6787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0675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5410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528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906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Title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Health Protection Surveillance Centre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e.ie/eng/health/az/h/hepatitis-c/" TargetMode="External"/><Relationship Id="rId7" Type="http://schemas.openxmlformats.org/officeDocument/2006/relationships/hyperlink" Target="https://apps.who.int/iris/handle/10665/344154" TargetMode="External"/><Relationship Id="rId2" Type="http://schemas.openxmlformats.org/officeDocument/2006/relationships/hyperlink" Target="https://www.hse.ie/eng/national-hepatitis-c-treatment-programm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se.ie/eng/services/news/media/pressrel/new-hse-at-home-hepatitis-c-test-could-save-your-life.html" TargetMode="External"/><Relationship Id="rId5" Type="http://schemas.openxmlformats.org/officeDocument/2006/relationships/hyperlink" Target="https://www.gov.ie/en/collection/e4bb9d-hepatitis-c-screening/" TargetMode="External"/><Relationship Id="rId4" Type="http://schemas.openxmlformats.org/officeDocument/2006/relationships/hyperlink" Target="http://www.hse.ie/eng/about/Who/primarycare/hepcprogramme%20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ie/eng/about/Who/primarycare/hepcprogramme%20.html" TargetMode="External"/><Relationship Id="rId2" Type="http://schemas.openxmlformats.org/officeDocument/2006/relationships/hyperlink" Target="https://hps.scot.nhs.uk/web-resources-container/surveillance-of-hepatitis-c-testing-diagnosis-and-treatment-in-scotland-2019-update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0668000" cy="685801"/>
          </a:xfrm>
        </p:spPr>
        <p:txBody>
          <a:bodyPr>
            <a:normAutofit/>
          </a:bodyPr>
          <a:lstStyle/>
          <a:p>
            <a:r>
              <a:rPr lang="en-IE" sz="3400" dirty="0">
                <a:solidFill>
                  <a:srgbClr val="BA1F46"/>
                </a:solidFill>
              </a:rPr>
              <a:t>Epidemiology of hepatitis C in Ireland</a:t>
            </a:r>
          </a:p>
          <a:p>
            <a:endParaRPr lang="en-IE" sz="2400" dirty="0">
              <a:solidFill>
                <a:srgbClr val="006858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DC1519-F1E8-4825-9DA1-74B579D43E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TextBox 1"/>
          <p:cNvSpPr txBox="1"/>
          <p:nvPr/>
        </p:nvSpPr>
        <p:spPr>
          <a:xfrm>
            <a:off x="304006" y="5794226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Niamh Murphy, July 2023</a:t>
            </a:r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EBDB65-5E34-46D4-894B-C209CF3E5DF0}"/>
              </a:ext>
            </a:extLst>
          </p:cNvPr>
          <p:cNvSpPr/>
          <p:nvPr/>
        </p:nvSpPr>
        <p:spPr>
          <a:xfrm>
            <a:off x="227806" y="305594"/>
            <a:ext cx="1371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43383-1695-48C7-A0C2-B072BBF0EC58}"/>
              </a:ext>
            </a:extLst>
          </p:cNvPr>
          <p:cNvSpPr txBox="1"/>
          <p:nvPr/>
        </p:nvSpPr>
        <p:spPr>
          <a:xfrm>
            <a:off x="304006" y="5258594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68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IE" sz="2400" b="1" dirty="0" err="1">
                <a:solidFill>
                  <a:srgbClr val="0068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rovisional</a:t>
            </a:r>
            <a:r>
              <a:rPr lang="en-IE" sz="2400" b="1" dirty="0">
                <a:solidFill>
                  <a:srgbClr val="0068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data validation in progress</a:t>
            </a:r>
            <a:endParaRPr lang="en-IE" b="1" dirty="0">
              <a:solidFill>
                <a:srgbClr val="006858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C87E9F-BCE6-46C2-8D57-51F292215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006" y="305594"/>
            <a:ext cx="12192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9982200" cy="762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Trends in age-specific hepatitis C notification rates per 100,000 population in Ireland, 2004-2022</a:t>
            </a:r>
            <a:endParaRPr lang="en-IE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4E575D9-D110-4ADE-81E8-A381EADCE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659214"/>
              </p:ext>
            </p:extLst>
          </p:nvPr>
        </p:nvGraphicFramePr>
        <p:xfrm>
          <a:off x="304006" y="1219994"/>
          <a:ext cx="11734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6709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10439400" cy="762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Number of notifications of hepatitis C by age group in Ireland, 2004-2022 </a:t>
            </a:r>
            <a:endParaRPr lang="en-IE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83DA023-B90E-4076-A1B2-A5D7A63B90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542545"/>
              </p:ext>
            </p:extLst>
          </p:nvPr>
        </p:nvGraphicFramePr>
        <p:xfrm>
          <a:off x="151606" y="1143794"/>
          <a:ext cx="117348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4116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10439400" cy="762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% of hepatitis C notifications in each age group in Ireland, 2004-2022 </a:t>
            </a:r>
            <a:endParaRPr lang="en-IE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D6FEADC-4F07-435B-AAF3-F165DF68BB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107133"/>
              </p:ext>
            </p:extLst>
          </p:nvPr>
        </p:nvGraphicFramePr>
        <p:xfrm>
          <a:off x="151606" y="1143794"/>
          <a:ext cx="11658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94682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9982200" cy="762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Hepatitis C notification rates per 100,000 population by HSE area in Ireland, 2004-2022</a:t>
            </a:r>
            <a:endParaRPr lang="en-IE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3964CF9-1163-479C-8B1E-61740A0B61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925557"/>
              </p:ext>
            </p:extLst>
          </p:nvPr>
        </p:nvGraphicFramePr>
        <p:xfrm>
          <a:off x="227806" y="1067594"/>
          <a:ext cx="11811000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0631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9982200" cy="762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Hepatitis C notification rates per 100,000 population by HSE area in Ireland, 2019-2022</a:t>
            </a:r>
            <a:endParaRPr lang="en-IE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4492D66-C5E3-48EC-9FC5-C28FFA5FED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914500"/>
              </p:ext>
            </p:extLst>
          </p:nvPr>
        </p:nvGraphicFramePr>
        <p:xfrm>
          <a:off x="151606" y="1219994"/>
          <a:ext cx="11734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8451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10439400" cy="762000"/>
          </a:xfrm>
        </p:spPr>
        <p:txBody>
          <a:bodyPr>
            <a:noAutofit/>
          </a:bodyPr>
          <a:lstStyle/>
          <a:p>
            <a:r>
              <a:rPr lang="en-IE" sz="2300" dirty="0">
                <a:solidFill>
                  <a:srgbClr val="002060"/>
                </a:solidFill>
              </a:rPr>
              <a:t>% of notifications of hepatitis C by most likely risk factor, where reported (n=7,755, 59%), Ireland, 2007-2022 </a:t>
            </a:r>
            <a:endParaRPr lang="en-IE" sz="23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3620144-4AD1-48B6-B029-C806682F0C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331871"/>
              </p:ext>
            </p:extLst>
          </p:nvPr>
        </p:nvGraphicFramePr>
        <p:xfrm>
          <a:off x="227806" y="1067594"/>
          <a:ext cx="11734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6879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06" y="305594"/>
            <a:ext cx="10515600" cy="762000"/>
          </a:xfrm>
        </p:spPr>
        <p:txBody>
          <a:bodyPr>
            <a:noAutofit/>
          </a:bodyPr>
          <a:lstStyle/>
          <a:p>
            <a:r>
              <a:rPr lang="en-IE" sz="2300" dirty="0">
                <a:solidFill>
                  <a:srgbClr val="002060"/>
                </a:solidFill>
              </a:rPr>
              <a:t>Trends in notifications of hepatitis C by most likely risk factor, in Ireland, 2007-2022 </a:t>
            </a:r>
            <a:endParaRPr lang="en-IE" sz="23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8C4DCB4-066F-46D1-987F-3016BB956E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136180"/>
              </p:ext>
            </p:extLst>
          </p:nvPr>
        </p:nvGraphicFramePr>
        <p:xfrm>
          <a:off x="151606" y="1143794"/>
          <a:ext cx="11811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4946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10439400" cy="762000"/>
          </a:xfrm>
        </p:spPr>
        <p:txBody>
          <a:bodyPr>
            <a:noAutofit/>
          </a:bodyPr>
          <a:lstStyle/>
          <a:p>
            <a:r>
              <a:rPr lang="en-IE" sz="2300" dirty="0">
                <a:solidFill>
                  <a:srgbClr val="002060"/>
                </a:solidFill>
              </a:rPr>
              <a:t>% of notifications of hepatitis C by most likely risk factor, where reported (data available n=7,755, 59%), Ireland, 2007-2022 </a:t>
            </a:r>
            <a:endParaRPr lang="en-IE" sz="23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EFC757A-C294-42D8-83FD-F0A03789DB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232496"/>
              </p:ext>
            </p:extLst>
          </p:nvPr>
        </p:nvGraphicFramePr>
        <p:xfrm>
          <a:off x="265906" y="1219994"/>
          <a:ext cx="116585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4344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10439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>
                <a:solidFill>
                  <a:srgbClr val="002060"/>
                </a:solidFill>
              </a:rPr>
              <a:t>% of notifications of hepatitis C by country/region of birth where reported (n=3,805, 29%), 2007-2022 </a:t>
            </a:r>
            <a:endParaRPr lang="en-IE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4B0C90A-8C8E-464F-8E4B-3795391694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377419"/>
              </p:ext>
            </p:extLst>
          </p:nvPr>
        </p:nvGraphicFramePr>
        <p:xfrm>
          <a:off x="227807" y="1219994"/>
          <a:ext cx="11430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3375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10439400" cy="762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% of notifications of hepatitis C by country/region of birth where reported (n=194, 40%), 2022 </a:t>
            </a:r>
            <a:endParaRPr lang="en-IE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2521326-4319-48AA-8205-0691AA2BDE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863375"/>
              </p:ext>
            </p:extLst>
          </p:nvPr>
        </p:nvGraphicFramePr>
        <p:xfrm>
          <a:off x="227806" y="1067594"/>
          <a:ext cx="1158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89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002060"/>
                </a:solidFill>
              </a:rPr>
              <a:t>Hepatitis C virus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06" y="838994"/>
            <a:ext cx="10971372" cy="5334000"/>
          </a:xfrm>
        </p:spPr>
        <p:txBody>
          <a:bodyPr>
            <a:normAutofit fontScale="92500" lnSpcReduction="10000"/>
          </a:bodyPr>
          <a:lstStyle/>
          <a:p>
            <a:r>
              <a:rPr lang="en-IE" sz="2200" dirty="0"/>
              <a:t>Hepatitis C Virus first identified in 1989</a:t>
            </a:r>
            <a:endParaRPr lang="en-IE" sz="2200" baseline="30000" dirty="0"/>
          </a:p>
          <a:p>
            <a:endParaRPr lang="en-IE" sz="1000" baseline="30000" dirty="0"/>
          </a:p>
          <a:p>
            <a:r>
              <a:rPr lang="en-IE" sz="2200" dirty="0"/>
              <a:t>Transmitted through exposure to blood from an infected person</a:t>
            </a:r>
            <a:endParaRPr lang="en-IE" sz="2200" baseline="30000" dirty="0"/>
          </a:p>
          <a:p>
            <a:endParaRPr lang="en-IE" sz="1000" dirty="0"/>
          </a:p>
          <a:p>
            <a:r>
              <a:rPr lang="en-IE" sz="2200" dirty="0"/>
              <a:t>Routine screening of blood donations in Ireland started in 1991</a:t>
            </a:r>
          </a:p>
          <a:p>
            <a:pPr>
              <a:buNone/>
            </a:pPr>
            <a:endParaRPr lang="en-IE" sz="1000" dirty="0"/>
          </a:p>
          <a:p>
            <a:r>
              <a:rPr lang="en-IE" sz="2200" dirty="0"/>
              <a:t>Approximately 1,700 people were infected through contaminated blood/blood products prior to this</a:t>
            </a:r>
            <a:endParaRPr lang="en-IE" sz="2200" baseline="30000" dirty="0"/>
          </a:p>
          <a:p>
            <a:pPr>
              <a:buNone/>
            </a:pPr>
            <a:endParaRPr lang="en-IE" sz="1000" dirty="0"/>
          </a:p>
          <a:p>
            <a:r>
              <a:rPr lang="en-IE" sz="2200" dirty="0"/>
              <a:t>Most newly diagnosed cases of hepatitis C in developed countries like Ireland are in people who inject drugs (PWID) and migrants from higher </a:t>
            </a:r>
            <a:r>
              <a:rPr lang="en-IE" sz="2200" dirty="0" err="1"/>
              <a:t>endemicity</a:t>
            </a:r>
            <a:r>
              <a:rPr lang="en-IE" sz="2200" dirty="0"/>
              <a:t> countries</a:t>
            </a:r>
            <a:endParaRPr lang="en-IE" sz="2200" baseline="30000" dirty="0"/>
          </a:p>
          <a:p>
            <a:endParaRPr lang="en-IE" sz="1000" dirty="0"/>
          </a:p>
          <a:p>
            <a:r>
              <a:rPr lang="en-IE" sz="2200" dirty="0"/>
              <a:t>Hepatitis C can also be transmitted from an infected mother to her baby and sexually – much less common, but risk higher in </a:t>
            </a:r>
            <a:r>
              <a:rPr lang="en-GB" sz="2200" dirty="0"/>
              <a:t>gay and bisexual men, and other men who have sex with men (</a:t>
            </a:r>
            <a:r>
              <a:rPr lang="en-GB" sz="2200" dirty="0" err="1"/>
              <a:t>gbMSM</a:t>
            </a:r>
            <a:r>
              <a:rPr lang="en-GB" sz="2200" dirty="0"/>
              <a:t>)</a:t>
            </a:r>
            <a:r>
              <a:rPr lang="en-IE" sz="2200" dirty="0"/>
              <a:t> and people living with HIV</a:t>
            </a:r>
            <a:endParaRPr lang="en-IE" sz="2200" baseline="30000" dirty="0"/>
          </a:p>
          <a:p>
            <a:pPr>
              <a:buNone/>
            </a:pPr>
            <a:endParaRPr lang="en-IE" sz="1000" dirty="0"/>
          </a:p>
          <a:p>
            <a:r>
              <a:rPr lang="en-IE" sz="2200" dirty="0"/>
              <a:t>Most cases are initially asymptomatic or mildly symptomatic - acute infection is rarely detected &amp; there can be a long lag time between infection and diagnosis</a:t>
            </a:r>
          </a:p>
          <a:p>
            <a:endParaRPr lang="en-IE" sz="1000" dirty="0"/>
          </a:p>
          <a:p>
            <a:r>
              <a:rPr lang="en-IE" sz="2200" dirty="0"/>
              <a:t>Approx. 75% of those infected develop chronic infection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10439400" cy="762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Number of notifications of hepatitis C by region of birth where reported (n=3,805, 29%) in Ireland, 2007-2022 </a:t>
            </a:r>
            <a:endParaRPr lang="en-IE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F788CC4-84BB-4BDE-9F4A-597BA99DDB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172209"/>
              </p:ext>
            </p:extLst>
          </p:nvPr>
        </p:nvGraphicFramePr>
        <p:xfrm>
          <a:off x="151606" y="1143794"/>
          <a:ext cx="11582400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5496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9448085" cy="564293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Hepatitis C notifications in the first 6 months of 2023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3" y="869887"/>
            <a:ext cx="11964193" cy="5684107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defRPr/>
            </a:pPr>
            <a:r>
              <a:rPr lang="en-IE" altLang="en-US" sz="1900" dirty="0"/>
              <a:t>252 cases of hepatitis C notified in the first half of 2023 - </a:t>
            </a:r>
            <a:r>
              <a:rPr lang="en-IE" altLang="en-US" sz="1800" dirty="0"/>
              <a:t>18% increase compared to same period 2022</a:t>
            </a:r>
          </a:p>
          <a:p>
            <a:pPr>
              <a:buClr>
                <a:srgbClr val="002060"/>
              </a:buClr>
              <a:defRPr/>
            </a:pPr>
            <a:endParaRPr lang="en-IE" altLang="en-US" sz="1000" dirty="0"/>
          </a:p>
          <a:p>
            <a:pPr>
              <a:buClr>
                <a:srgbClr val="002060"/>
              </a:buClr>
              <a:defRPr/>
            </a:pPr>
            <a:r>
              <a:rPr lang="en-GB" altLang="en-US" sz="1900" dirty="0"/>
              <a:t>A</a:t>
            </a:r>
            <a:r>
              <a:rPr lang="en-IE" altLang="en-US" sz="1900" dirty="0" err="1"/>
              <a:t>ge</a:t>
            </a:r>
            <a:r>
              <a:rPr lang="en-IE" altLang="en-US" sz="1900" dirty="0"/>
              <a:t>: 11% &lt;30 years, 25% 30-39 years, 36% 40-49 years, 29% 50+ years</a:t>
            </a:r>
          </a:p>
          <a:p>
            <a:pPr>
              <a:buClr>
                <a:srgbClr val="002060"/>
              </a:buClr>
              <a:defRPr/>
            </a:pPr>
            <a:endParaRPr lang="en-IE" altLang="en-US" sz="1000" dirty="0"/>
          </a:p>
          <a:p>
            <a:pPr>
              <a:buClr>
                <a:srgbClr val="002060"/>
              </a:buClr>
              <a:defRPr/>
            </a:pPr>
            <a:r>
              <a:rPr lang="en-IE" altLang="en-US" sz="1900" dirty="0"/>
              <a:t>Median age 43 years, mean age 44.7 years</a:t>
            </a:r>
          </a:p>
          <a:p>
            <a:pPr>
              <a:buClr>
                <a:srgbClr val="002060"/>
              </a:buClr>
              <a:defRPr/>
            </a:pPr>
            <a:endParaRPr lang="en-IE" altLang="en-US" sz="1000" dirty="0"/>
          </a:p>
          <a:p>
            <a:pPr>
              <a:buClr>
                <a:srgbClr val="002060"/>
              </a:buClr>
              <a:defRPr/>
            </a:pPr>
            <a:r>
              <a:rPr lang="en-IE" altLang="en-US" sz="1900" dirty="0"/>
              <a:t>71% of cases were male</a:t>
            </a:r>
          </a:p>
          <a:p>
            <a:pPr>
              <a:buClr>
                <a:srgbClr val="002060"/>
              </a:buClr>
              <a:defRPr/>
            </a:pPr>
            <a:endParaRPr lang="en-IE" altLang="en-US" sz="1000" dirty="0"/>
          </a:p>
          <a:p>
            <a:pPr>
              <a:buClr>
                <a:srgbClr val="002060"/>
              </a:buClr>
              <a:defRPr/>
            </a:pPr>
            <a:r>
              <a:rPr lang="en-GB" altLang="en-US" sz="1900" dirty="0"/>
              <a:t>Some information on risk factor or proxy risk factor was reported for around half of cases</a:t>
            </a:r>
          </a:p>
          <a:p>
            <a:pPr>
              <a:buClr>
                <a:srgbClr val="002060"/>
              </a:buClr>
              <a:defRPr/>
            </a:pPr>
            <a:endParaRPr lang="en-GB" altLang="en-US" sz="400" dirty="0"/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r>
              <a:rPr lang="en-GB" altLang="en-US" sz="1800" dirty="0"/>
              <a:t>45% people who inject drugs (current or former)</a:t>
            </a:r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endParaRPr lang="en-GB" altLang="en-US" sz="600" dirty="0"/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r>
              <a:rPr lang="en-GB" altLang="en-US" sz="1800" dirty="0"/>
              <a:t>7% tested in low threshold homeless or drug services, or in prison, mode transmission not reported</a:t>
            </a:r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endParaRPr lang="en-GB" altLang="en-US" sz="600" dirty="0"/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r>
              <a:rPr lang="en-GB" altLang="en-US" sz="1800" dirty="0"/>
              <a:t>30% born in an endemic country/asylum seeker, with mode of transmission not reported</a:t>
            </a:r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endParaRPr lang="en-GB" altLang="en-US" sz="600" dirty="0"/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r>
              <a:rPr lang="en-GB" altLang="en-US" sz="1800" dirty="0"/>
              <a:t>7% possible sexual exposure</a:t>
            </a:r>
          </a:p>
          <a:p>
            <a:pPr marL="353781" indent="-285750">
              <a:buClr>
                <a:srgbClr val="002060"/>
              </a:buClr>
              <a:defRPr/>
            </a:pPr>
            <a:endParaRPr lang="en-GB" altLang="en-US" sz="1200" dirty="0"/>
          </a:p>
          <a:p>
            <a:pPr marL="353781" indent="-285750">
              <a:buClr>
                <a:srgbClr val="002060"/>
              </a:buClr>
              <a:defRPr/>
            </a:pPr>
            <a:r>
              <a:rPr lang="en-GB" altLang="en-US" sz="1800" dirty="0"/>
              <a:t>Country of birth/region of birth reported for 44% of cases, of which:</a:t>
            </a:r>
          </a:p>
          <a:p>
            <a:pPr lvl="1">
              <a:buClr>
                <a:srgbClr val="002060"/>
              </a:buClr>
              <a:buFont typeface="Courier New" panose="02070309020205020404" pitchFamily="49" charset="0"/>
              <a:buChar char="o"/>
              <a:defRPr/>
            </a:pPr>
            <a:r>
              <a:rPr lang="en-GB" altLang="en-US" sz="1800" dirty="0"/>
              <a:t>Ireland (46%), eastern Europe (35%), central Europe (9%), western Europe (3%), sub-Saharan Africa (2%), Latin America (2%), Other (3%)</a:t>
            </a:r>
          </a:p>
        </p:txBody>
      </p:sp>
    </p:spTree>
    <p:extLst>
      <p:ext uri="{BB962C8B-B14F-4D97-AF65-F5344CB8AC3E}">
        <p14:creationId xmlns:p14="http://schemas.microsoft.com/office/powerpoint/2010/main" val="177860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153194"/>
            <a:ext cx="9448085" cy="564293"/>
          </a:xfrm>
        </p:spPr>
        <p:txBody>
          <a:bodyPr/>
          <a:lstStyle/>
          <a:p>
            <a:r>
              <a:rPr lang="en-IE" dirty="0">
                <a:solidFill>
                  <a:srgbClr val="002060"/>
                </a:solidFill>
                <a:cs typeface="Arial" pitchFamily="34" charset="0"/>
              </a:rPr>
              <a:t>Hepatitis C anti-viral treatment</a:t>
            </a:r>
            <a:endParaRPr lang="en-I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6" y="717487"/>
            <a:ext cx="11734800" cy="5684107"/>
          </a:xfrm>
        </p:spPr>
        <p:txBody>
          <a:bodyPr>
            <a:normAutofit fontScale="92500" lnSpcReduction="20000"/>
          </a:bodyPr>
          <a:lstStyle/>
          <a:p>
            <a:r>
              <a:rPr lang="en-IE" sz="1800" dirty="0"/>
              <a:t>Highly effective direct acting antiviral (DAA) medicines for the treatment of hepatitis C have been available in Ireland since late 2014</a:t>
            </a:r>
            <a:endParaRPr lang="en-IE" sz="1800" baseline="30000" dirty="0"/>
          </a:p>
          <a:p>
            <a:endParaRPr lang="en-IE" sz="1000" dirty="0"/>
          </a:p>
          <a:p>
            <a:r>
              <a:rPr lang="en-IE" sz="1800" dirty="0"/>
              <a:t>These treatments eradicate the virus in </a:t>
            </a:r>
            <a:r>
              <a:rPr lang="en-IE" sz="1800" b="1" dirty="0">
                <a:solidFill>
                  <a:srgbClr val="BA1F46"/>
                </a:solidFill>
              </a:rPr>
              <a:t>over 95% </a:t>
            </a:r>
            <a:r>
              <a:rPr lang="en-IE" sz="1800" dirty="0"/>
              <a:t>of cases</a:t>
            </a:r>
            <a:endParaRPr lang="en-IE" sz="1800" baseline="30000" dirty="0"/>
          </a:p>
          <a:p>
            <a:endParaRPr lang="en-IE" sz="1000" dirty="0"/>
          </a:p>
          <a:p>
            <a:r>
              <a:rPr lang="en-IE" sz="1800" dirty="0"/>
              <a:t>A HSE National Hepatitis C Treatment Programme was established in Ireland in 2016. </a:t>
            </a:r>
          </a:p>
          <a:p>
            <a:pPr marL="0" indent="0">
              <a:buNone/>
            </a:pPr>
            <a:r>
              <a:rPr lang="en-IE" sz="1800" dirty="0"/>
              <a:t>      This programme aims to provide treatment for all people living with hepatitis C in Ireland</a:t>
            </a:r>
          </a:p>
          <a:p>
            <a:pPr marL="358775" indent="0">
              <a:buNone/>
            </a:pPr>
            <a:r>
              <a:rPr lang="en-IE" sz="1800" dirty="0">
                <a:hlinkClick r:id="rId2"/>
              </a:rPr>
              <a:t>https://www.hse.ie/eng/national-hepatitis-c-treatment-programme/</a:t>
            </a:r>
            <a:endParaRPr lang="en-IE" sz="1800" dirty="0"/>
          </a:p>
          <a:p>
            <a:pPr marL="358775" indent="0">
              <a:buNone/>
            </a:pPr>
            <a:r>
              <a:rPr lang="en-IE" sz="1800" dirty="0">
                <a:hlinkClick r:id="rId3"/>
              </a:rPr>
              <a:t>https://www.hse.ie/eng/health/az/h/hepatitis-c/</a:t>
            </a:r>
            <a:endParaRPr lang="en-IE" sz="1800" dirty="0">
              <a:hlinkClick r:id="rId4"/>
            </a:endParaRPr>
          </a:p>
          <a:p>
            <a:endParaRPr lang="en-IE" sz="900" dirty="0"/>
          </a:p>
          <a:p>
            <a:pPr marL="476220" lvl="1" indent="0">
              <a:buNone/>
            </a:pPr>
            <a:r>
              <a:rPr lang="en-IE" sz="1800" b="1" dirty="0">
                <a:solidFill>
                  <a:srgbClr val="BA1F46"/>
                </a:solidFill>
              </a:rPr>
              <a:t>National hepatitis C treatment programme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E" sz="1800" dirty="0"/>
              <a:t>DAAs &gt;7,000 people treated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Pre-DAAs ~1,000 people treated</a:t>
            </a:r>
            <a:endParaRPr lang="en-IE" sz="1800" dirty="0"/>
          </a:p>
          <a:p>
            <a:pPr marL="544251" lvl="1" indent="0">
              <a:buNone/>
            </a:pPr>
            <a:r>
              <a:rPr lang="en-IE" sz="1000" i="1" dirty="0"/>
              <a:t> </a:t>
            </a:r>
          </a:p>
          <a:p>
            <a:pPr marL="342900" indent="-342900"/>
            <a:r>
              <a:rPr lang="en-IE" sz="1800" dirty="0"/>
              <a:t>Hepatitis C screening guidelines were developed in 2017 – who to test </a:t>
            </a:r>
            <a:r>
              <a:rPr lang="en-IE" sz="1800" dirty="0">
                <a:hlinkClick r:id="rId5"/>
              </a:rPr>
              <a:t>https://www.gov.ie/en/collection/e4bb9d-hepatitis-c-screening/</a:t>
            </a:r>
            <a:endParaRPr lang="en-IE" sz="1800" dirty="0"/>
          </a:p>
          <a:p>
            <a:pPr marL="0" indent="0">
              <a:buNone/>
            </a:pPr>
            <a:endParaRPr lang="en-IE" sz="1000" dirty="0"/>
          </a:p>
          <a:p>
            <a:r>
              <a:rPr lang="en-GB" sz="1800" dirty="0"/>
              <a:t>Increasing case ascertainment</a:t>
            </a:r>
            <a:endParaRPr lang="en-IE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IE" sz="1800" dirty="0">
                <a:hlinkClick r:id="rId6"/>
              </a:rPr>
              <a:t>Hepatitis C home testing kits </a:t>
            </a:r>
            <a:r>
              <a:rPr lang="en-IE" sz="1800" dirty="0"/>
              <a:t>now available free of charge from the HSE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/>
              <a:t>Increased use of point of care/rapid diagnostic tests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IE" sz="1000" dirty="0"/>
          </a:p>
          <a:p>
            <a:r>
              <a:rPr lang="en-GB" sz="1800" dirty="0">
                <a:hlinkClick r:id="rId7"/>
              </a:rPr>
              <a:t>Action plan for the health sector response to viral hepatitis in the WHO European Region</a:t>
            </a:r>
            <a:endParaRPr lang="en-IE" sz="1800" dirty="0"/>
          </a:p>
          <a:p>
            <a:pPr marL="476220" lvl="1" indent="0">
              <a:buNone/>
            </a:pPr>
            <a:r>
              <a:rPr lang="en-IE" sz="1800" dirty="0"/>
              <a:t>With improved case ascertainment, referral and retention in care, hepatitis C could become a rare disease in Ireland within the next 5-10 years</a:t>
            </a:r>
          </a:p>
          <a:p>
            <a:pPr marL="476220" lvl="1" indent="0">
              <a:buNone/>
            </a:pPr>
            <a:endParaRPr lang="en-IE" sz="1900" dirty="0"/>
          </a:p>
          <a:p>
            <a:pPr marL="476220" lvl="1" indent="0">
              <a:buNone/>
            </a:pPr>
            <a:endParaRPr lang="en-IE" sz="1900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529586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150216"/>
            <a:ext cx="9448085" cy="564293"/>
          </a:xfrm>
        </p:spPr>
        <p:txBody>
          <a:bodyPr>
            <a:normAutofit/>
          </a:bodyPr>
          <a:lstStyle/>
          <a:p>
            <a:r>
              <a:rPr lang="en-IE" sz="2400" dirty="0">
                <a:solidFill>
                  <a:srgbClr val="002060"/>
                </a:solidFill>
                <a:cs typeface="Arial" pitchFamily="34" charset="0"/>
              </a:rPr>
              <a:t>Hepatitis C prevalence in Ireland</a:t>
            </a:r>
            <a:endParaRPr lang="en-IE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585" y="610394"/>
            <a:ext cx="11963400" cy="5867400"/>
          </a:xfrm>
        </p:spPr>
        <p:txBody>
          <a:bodyPr>
            <a:noAutofit/>
          </a:bodyPr>
          <a:lstStyle/>
          <a:p>
            <a:r>
              <a:rPr lang="en-IE" sz="1500" b="1" dirty="0"/>
              <a:t>Over 17,000</a:t>
            </a:r>
            <a:r>
              <a:rPr lang="en-IE" sz="1500" dirty="0"/>
              <a:t> cases of hepatitis notified in Ireland between 2004 and April 2023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Includes</a:t>
            </a:r>
            <a:r>
              <a:rPr lang="en-IE" sz="1400" dirty="0"/>
              <a:t> some duplicates (full names not always provided/name variations)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E" sz="1400" dirty="0"/>
              <a:t>Includes some spontaneously resolved cases pre-2012 (potentially about 25% notifications 2004-2011 ~2,600 cases)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Includes </a:t>
            </a:r>
            <a:r>
              <a:rPr lang="en-IE" sz="1400" dirty="0"/>
              <a:t>cases that were chronically infected when notified but have since been successfully treated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A proportion of</a:t>
            </a:r>
            <a:r>
              <a:rPr lang="en-IE" sz="1400" dirty="0"/>
              <a:t> notified cases are also likely to have died –26% of cases of hepatitis C diagnosed in Scotland had died by end 2018 (</a:t>
            </a:r>
            <a:r>
              <a:rPr lang="en-IE" sz="1400" dirty="0">
                <a:hlinkClick r:id="rId2"/>
              </a:rPr>
              <a:t>https://hps.scot.nhs.uk/web-resources-container/surveillance-of-hepatitis-c-testing-diagnosis-and-treatment-in-scotland-2019-update/</a:t>
            </a:r>
            <a:r>
              <a:rPr lang="en-IE" sz="1400" dirty="0"/>
              <a:t>)</a:t>
            </a:r>
          </a:p>
          <a:p>
            <a:endParaRPr lang="en-IE" sz="800" dirty="0"/>
          </a:p>
          <a:p>
            <a:r>
              <a:rPr lang="en-GB" sz="1600" b="1" dirty="0"/>
              <a:t>U</a:t>
            </a:r>
            <a:r>
              <a:rPr lang="en-IE" sz="1500" b="1" dirty="0" err="1"/>
              <a:t>ndiagnosed</a:t>
            </a:r>
            <a:r>
              <a:rPr lang="en-IE" sz="1500" b="1" dirty="0"/>
              <a:t> cases?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E" sz="1400" dirty="0"/>
              <a:t>Routine testing in opioid substitution treatment settings, but small proportion of current or former PWID may not have engaged with drug treatment or other healthcare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M</a:t>
            </a:r>
            <a:r>
              <a:rPr lang="en-IE" sz="1400" dirty="0" err="1"/>
              <a:t>igrants</a:t>
            </a:r>
            <a:r>
              <a:rPr lang="en-IE" sz="1400" dirty="0"/>
              <a:t> from higher endemicity countries – significant number may not have been tested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E" sz="1400" dirty="0"/>
              <a:t>St James’s hospital emergency department BBV screening pilot study 2014-2015 - 5% anti-HCV positive, 13% were previously undiagnosed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Homeless – Safetynet primary healthcare service 2015 study – 40% of those tested were anti-HCV positive. Half were not aware of their positive status prior to testing.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Small number of people who received blood or blood products prior to donor blood screening may not have been tested</a:t>
            </a:r>
          </a:p>
          <a:p>
            <a:endParaRPr lang="en-IE" sz="800" dirty="0"/>
          </a:p>
          <a:p>
            <a:r>
              <a:rPr lang="en-IE" sz="1400" b="1" dirty="0"/>
              <a:t>HPSC/NVRL study: </a:t>
            </a:r>
            <a:r>
              <a:rPr lang="en-IE" sz="1400" dirty="0"/>
              <a:t>leftover sera 2014-2016 estimated </a:t>
            </a:r>
            <a:r>
              <a:rPr lang="en-IE" sz="1400" dirty="0" err="1"/>
              <a:t>viraemic</a:t>
            </a:r>
            <a:r>
              <a:rPr lang="en-IE" sz="1400" dirty="0"/>
              <a:t> HCV prevalence 0.57% (95% CI: 0.4-0.8) or 19,606 (95% CI: 13,758-27,860)</a:t>
            </a:r>
          </a:p>
          <a:p>
            <a:r>
              <a:rPr lang="en-GB" sz="1400" dirty="0"/>
              <a:t>Over 7,000 cases in Ireland treated with DAA drugs since late 2014 (National Hepatitis C Treatment Programme)</a:t>
            </a:r>
            <a:endParaRPr lang="en-IE" sz="1400" dirty="0"/>
          </a:p>
          <a:p>
            <a:endParaRPr lang="en-IE" sz="800" dirty="0"/>
          </a:p>
          <a:p>
            <a:r>
              <a:rPr lang="en-GB" sz="1500" b="1" dirty="0"/>
              <a:t>Recent </a:t>
            </a:r>
            <a:r>
              <a:rPr lang="en-GB" sz="1500" b="1" dirty="0" err="1"/>
              <a:t>viraemic</a:t>
            </a:r>
            <a:r>
              <a:rPr lang="en-GB" sz="1500" b="1" dirty="0"/>
              <a:t> HCV estimates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2018 A</a:t>
            </a:r>
            <a:r>
              <a:rPr lang="en-IE" sz="1400" dirty="0" err="1"/>
              <a:t>ntenatal</a:t>
            </a:r>
            <a:r>
              <a:rPr lang="en-IE" sz="1400" dirty="0"/>
              <a:t> screening data: 0.19% </a:t>
            </a:r>
            <a:r>
              <a:rPr lang="en-IE" sz="1400" dirty="0" err="1"/>
              <a:t>viraemic</a:t>
            </a:r>
            <a:r>
              <a:rPr lang="en-IE" sz="1400" dirty="0"/>
              <a:t> infection - specimens from 2018 from Rotunda and National Maternity hospital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ECDC M</a:t>
            </a:r>
            <a:r>
              <a:rPr lang="en-IE" sz="1400" dirty="0" err="1"/>
              <a:t>odelling</a:t>
            </a:r>
            <a:r>
              <a:rPr lang="en-IE" sz="1400" dirty="0"/>
              <a:t> study general </a:t>
            </a:r>
            <a:r>
              <a:rPr lang="en-IE" sz="1400" dirty="0" err="1"/>
              <a:t>pop’n</a:t>
            </a:r>
            <a:r>
              <a:rPr lang="en-IE" sz="1400" dirty="0"/>
              <a:t>: </a:t>
            </a:r>
            <a:r>
              <a:rPr lang="en-IE" sz="1400" dirty="0" err="1"/>
              <a:t>viraemic</a:t>
            </a:r>
            <a:r>
              <a:rPr lang="en-IE" sz="1400" dirty="0"/>
              <a:t> HCV 0.21% (95% CI: 0.13-0.35) or 7,844 individuals (95% CI: 4,711-13,035)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2022 prevalence study 0.1% </a:t>
            </a:r>
            <a:r>
              <a:rPr lang="en-GB" sz="1400" dirty="0" err="1"/>
              <a:t>viraemic</a:t>
            </a:r>
            <a:r>
              <a:rPr lang="en-GB" sz="1400" dirty="0"/>
              <a:t> infection based on &gt;11,000 anonymised residual sera from a nationwide selection of hospitals</a:t>
            </a:r>
            <a:endParaRPr lang="en-IE" sz="14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3065460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06" y="556847"/>
            <a:ext cx="9448085" cy="411893"/>
          </a:xfrm>
        </p:spPr>
        <p:txBody>
          <a:bodyPr>
            <a:noAutofit/>
          </a:bodyPr>
          <a:lstStyle/>
          <a:p>
            <a:r>
              <a:rPr lang="en-IE" sz="3000" dirty="0">
                <a:solidFill>
                  <a:srgbClr val="002060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63" y="1067594"/>
            <a:ext cx="11200685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IE" altLang="en-US" sz="300" dirty="0"/>
          </a:p>
          <a:p>
            <a:r>
              <a:rPr lang="en-IE" altLang="en-US" dirty="0"/>
              <a:t>Area Departments of Public Health: SPHMs, SMOs, AMOs, Epidemiologists, Surveillance Officers, Surveillance Assistants, IPCNs, Administration staff</a:t>
            </a:r>
          </a:p>
          <a:p>
            <a:endParaRPr lang="en-IE" altLang="en-US" sz="1600" dirty="0"/>
          </a:p>
          <a:p>
            <a:r>
              <a:rPr lang="en-IE" altLang="en-US" dirty="0"/>
              <a:t>Notifiers: Laboratory Directors and their staff, and Clinicians</a:t>
            </a:r>
          </a:p>
          <a:p>
            <a:endParaRPr lang="en-GB" altLang="en-US" dirty="0"/>
          </a:p>
          <a:p>
            <a:r>
              <a:rPr lang="en-GB" altLang="en-US" dirty="0"/>
              <a:t>HCV treatment data: HSE National Hepatitis C Treatment Programme</a:t>
            </a:r>
          </a:p>
          <a:p>
            <a:endParaRPr lang="en-GB" altLang="en-US" dirty="0"/>
          </a:p>
          <a:p>
            <a:r>
              <a:rPr lang="en-GB" altLang="en-US" dirty="0"/>
              <a:t>Blood donor screening data: I</a:t>
            </a:r>
            <a:r>
              <a:rPr lang="en-IE" altLang="en-US" dirty="0" err="1"/>
              <a:t>rish</a:t>
            </a:r>
            <a:r>
              <a:rPr lang="en-IE" altLang="en-US" dirty="0"/>
              <a:t> Blood Transfusion Service</a:t>
            </a:r>
          </a:p>
          <a:p>
            <a:endParaRPr lang="en-IE" altLang="en-US" sz="1600" dirty="0"/>
          </a:p>
          <a:p>
            <a:pPr marL="0" indent="0">
              <a:buNone/>
            </a:pPr>
            <a:endParaRPr lang="en-IE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D73584-B146-4B3D-B5FA-9BC19C6BC805}"/>
              </a:ext>
            </a:extLst>
          </p:cNvPr>
          <p:cNvSpPr txBox="1"/>
          <p:nvPr/>
        </p:nvSpPr>
        <p:spPr>
          <a:xfrm>
            <a:off x="456405" y="5792787"/>
            <a:ext cx="1127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6858"/>
                </a:solidFill>
              </a:rPr>
              <a:t>References available on request</a:t>
            </a:r>
            <a:endParaRPr lang="en-IE" sz="2800" b="1" dirty="0">
              <a:solidFill>
                <a:srgbClr val="006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3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81794"/>
            <a:ext cx="9448085" cy="564293"/>
          </a:xfrm>
        </p:spPr>
        <p:txBody>
          <a:bodyPr/>
          <a:lstStyle/>
          <a:p>
            <a:r>
              <a:rPr lang="en-IE" dirty="0">
                <a:solidFill>
                  <a:srgbClr val="002060"/>
                </a:solidFill>
              </a:rPr>
              <a:t>Hepatitis C virus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059" y="1219994"/>
            <a:ext cx="11963400" cy="5059988"/>
          </a:xfrm>
        </p:spPr>
        <p:txBody>
          <a:bodyPr>
            <a:normAutofit/>
          </a:bodyPr>
          <a:lstStyle/>
          <a:p>
            <a:r>
              <a:rPr lang="en-IE" sz="2200" dirty="0"/>
              <a:t>Chronic infection can cause liver inflammation, fibrosis, cirrhosis, liver cancer (hepatocellular carcinoma, HCC), liver failure and death</a:t>
            </a:r>
            <a:endParaRPr lang="en-IE" sz="2200" baseline="30000" dirty="0"/>
          </a:p>
          <a:p>
            <a:endParaRPr lang="en-IE" sz="800" dirty="0"/>
          </a:p>
          <a:p>
            <a:r>
              <a:rPr lang="en-IE" sz="2200" dirty="0"/>
              <a:t>5-40% of chronically infected cases develop cirrhosis after 20-40 years of infection</a:t>
            </a:r>
          </a:p>
          <a:p>
            <a:endParaRPr lang="en-IE" sz="800" dirty="0"/>
          </a:p>
          <a:p>
            <a:r>
              <a:rPr lang="en-IE" sz="2200" dirty="0"/>
              <a:t>Of those with cirrhosis, 1.5-2.5% develop HCC annually</a:t>
            </a:r>
            <a:endParaRPr lang="en-IE" sz="2200" baseline="30000" dirty="0"/>
          </a:p>
          <a:p>
            <a:endParaRPr lang="en-IE" sz="800" dirty="0"/>
          </a:p>
          <a:p>
            <a:r>
              <a:rPr lang="en-IE" sz="2200" dirty="0"/>
              <a:t>Disease progression is faster in those who consume high levels of alcohol, males, people who were older at infection and those who are co-infected with HIV or hepatitis B</a:t>
            </a:r>
            <a:endParaRPr lang="en-IE" sz="2200" baseline="30000" dirty="0"/>
          </a:p>
          <a:p>
            <a:endParaRPr lang="en-IE" sz="800" dirty="0"/>
          </a:p>
          <a:p>
            <a:r>
              <a:rPr lang="en-IE" sz="2200" dirty="0"/>
              <a:t>Disease progression may also be influenced by metabolic (high BMI, diabetes) and host genetic factors</a:t>
            </a:r>
            <a:endParaRPr lang="en-IE" sz="2200" baseline="30000" dirty="0"/>
          </a:p>
          <a:p>
            <a:endParaRPr lang="en-IE" sz="800" baseline="30000" dirty="0"/>
          </a:p>
          <a:p>
            <a:r>
              <a:rPr lang="en-IE" sz="2200" dirty="0"/>
              <a:t>Chronic infection can be successfully treated, &gt;95% success rate with currently available direct acting antiviral drugs</a:t>
            </a:r>
          </a:p>
        </p:txBody>
      </p:sp>
    </p:spTree>
    <p:extLst>
      <p:ext uri="{BB962C8B-B14F-4D97-AF65-F5344CB8AC3E}">
        <p14:creationId xmlns:p14="http://schemas.microsoft.com/office/powerpoint/2010/main" val="207568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497305"/>
              </p:ext>
            </p:extLst>
          </p:nvPr>
        </p:nvGraphicFramePr>
        <p:xfrm>
          <a:off x="2187483" y="153194"/>
          <a:ext cx="7108123" cy="6228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" name="Visio" r:id="rId3" imgW="7681607" imgH="7051556" progId="Visio.Drawing.11">
                  <p:embed/>
                </p:oleObj>
              </mc:Choice>
              <mc:Fallback>
                <p:oleObj name="Visio" r:id="rId3" imgW="7681607" imgH="7051556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483" y="153194"/>
                        <a:ext cx="7108123" cy="62285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47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006" y="234916"/>
            <a:ext cx="9448085" cy="564293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Estimated worldwide prevalence of hepatitis C infection</a:t>
            </a:r>
            <a:endParaRPr lang="en-IE" baseline="300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2AD5FC-5624-4E85-8002-6B556DE9DE8F}"/>
              </a:ext>
            </a:extLst>
          </p:cNvPr>
          <p:cNvSpPr txBox="1"/>
          <p:nvPr/>
        </p:nvSpPr>
        <p:spPr>
          <a:xfrm>
            <a:off x="55383" y="6060379"/>
            <a:ext cx="12078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/>
              <a:t>Source: </a:t>
            </a:r>
            <a:r>
              <a:rPr lang="en-IE" sz="1600" dirty="0"/>
              <a:t>https://www.thelancet.com/journals/langas/article/PIIS2468-1253%2821%2900472-6/fulltext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AB86A1-D2E2-4530-9879-C6B110527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06" y="991394"/>
            <a:ext cx="11582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03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1223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002060"/>
                </a:solidFill>
              </a:rPr>
              <a:t>Epidemiology of hepatitis C in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06" y="731901"/>
            <a:ext cx="12039600" cy="6126893"/>
          </a:xfrm>
        </p:spPr>
        <p:txBody>
          <a:bodyPr>
            <a:normAutofit fontScale="77500" lnSpcReduction="20000"/>
          </a:bodyPr>
          <a:lstStyle/>
          <a:p>
            <a:pPr marL="685800">
              <a:defRPr/>
            </a:pPr>
            <a:r>
              <a:rPr lang="en-IE" sz="2600" dirty="0"/>
              <a:t>Hepatitis C became notifiable in 2004</a:t>
            </a:r>
          </a:p>
          <a:p>
            <a:pPr marL="685800">
              <a:defRPr/>
            </a:pPr>
            <a:endParaRPr lang="en-IE" sz="1000" dirty="0"/>
          </a:p>
          <a:p>
            <a:pPr marL="685800">
              <a:defRPr/>
            </a:pPr>
            <a:r>
              <a:rPr lang="en-IE" sz="2500" b="1" dirty="0"/>
              <a:t>2004-2022:  16,926 cases</a:t>
            </a:r>
            <a:r>
              <a:rPr lang="en-IE" sz="2500" dirty="0"/>
              <a:t> notified</a:t>
            </a:r>
          </a:p>
          <a:p>
            <a:pPr marL="1211032" lvl="1" indent="-457200">
              <a:buFont typeface="Courier New" panose="02070309020205020404" pitchFamily="49" charset="0"/>
              <a:buChar char="o"/>
              <a:defRPr/>
            </a:pPr>
            <a:r>
              <a:rPr lang="en-IE" sz="2200" dirty="0"/>
              <a:t>highest number in 2007 (n=1,536)</a:t>
            </a:r>
          </a:p>
          <a:p>
            <a:pPr marL="1211032" lvl="1" indent="-457200">
              <a:buFont typeface="Courier New" panose="02070309020205020404" pitchFamily="49" charset="0"/>
              <a:buChar char="o"/>
              <a:defRPr/>
            </a:pPr>
            <a:r>
              <a:rPr lang="en-IE" sz="2200" dirty="0"/>
              <a:t>Significant decrease since peak – 480 cases notified in 2022 </a:t>
            </a:r>
          </a:p>
          <a:p>
            <a:pPr marL="1211032" lvl="1" indent="-457200">
              <a:buFont typeface="Courier New" panose="02070309020205020404" pitchFamily="49" charset="0"/>
              <a:buChar char="o"/>
              <a:defRPr/>
            </a:pPr>
            <a:r>
              <a:rPr lang="en-IE" sz="2200" dirty="0"/>
              <a:t>Notifications include some (but not all) cases diagnosed before 2004, and some duplicates (full names not reported for all notifications)</a:t>
            </a:r>
          </a:p>
          <a:p>
            <a:pPr marL="685800">
              <a:defRPr/>
            </a:pPr>
            <a:endParaRPr lang="en-IE" sz="1000" dirty="0"/>
          </a:p>
          <a:p>
            <a:pPr marL="685800">
              <a:defRPr/>
            </a:pPr>
            <a:r>
              <a:rPr lang="en-IE" sz="2500" b="1" dirty="0"/>
              <a:t>2012</a:t>
            </a:r>
            <a:r>
              <a:rPr lang="en-IE" sz="2500" dirty="0"/>
              <a:t>: case definitions changed to explicitly exclude cases known to be resolved (not </a:t>
            </a:r>
            <a:r>
              <a:rPr lang="en-IE" sz="2500" dirty="0" err="1"/>
              <a:t>viraemic</a:t>
            </a:r>
            <a:r>
              <a:rPr lang="en-IE" sz="2500" dirty="0"/>
              <a:t> at time of diagnosis). Prior to 2012, approximately 25% of cases notified likely to have been past infections.</a:t>
            </a:r>
          </a:p>
          <a:p>
            <a:pPr marL="685800">
              <a:defRPr/>
            </a:pPr>
            <a:endParaRPr lang="en-IE" sz="1000" dirty="0"/>
          </a:p>
          <a:p>
            <a:pPr marL="685800">
              <a:defRPr/>
            </a:pPr>
            <a:r>
              <a:rPr lang="en-IE" sz="2500" dirty="0"/>
              <a:t>67% of cases notified 2004-2022 were male</a:t>
            </a:r>
          </a:p>
          <a:p>
            <a:pPr marL="685800">
              <a:defRPr/>
            </a:pPr>
            <a:endParaRPr lang="en-IE" sz="1000" dirty="0"/>
          </a:p>
          <a:p>
            <a:pPr marL="685800">
              <a:defRPr/>
            </a:pPr>
            <a:r>
              <a:rPr lang="en-IE" sz="2300" dirty="0"/>
              <a:t>Age at notification has increased over time - fewer cases diagnosed in young adults, indicating      incidence</a:t>
            </a:r>
          </a:p>
          <a:p>
            <a:pPr marL="1162020" lvl="1">
              <a:buFont typeface="Courier New" panose="02070309020205020404" pitchFamily="49" charset="0"/>
              <a:buChar char="o"/>
              <a:defRPr/>
            </a:pPr>
            <a:r>
              <a:rPr lang="en-IE" sz="2200" dirty="0"/>
              <a:t>Median age:   2004 – 31 years       2022 – 43 years</a:t>
            </a:r>
          </a:p>
          <a:p>
            <a:pPr marL="1162020" lvl="1">
              <a:buFont typeface="Courier New" panose="02070309020205020404" pitchFamily="49" charset="0"/>
              <a:buChar char="o"/>
              <a:defRPr/>
            </a:pPr>
            <a:r>
              <a:rPr lang="en-IE" sz="2200" dirty="0"/>
              <a:t>Mean age:     2004 – 33.3 years     2022 – 45.1 years</a:t>
            </a:r>
          </a:p>
          <a:p>
            <a:pPr marL="685800">
              <a:defRPr/>
            </a:pPr>
            <a:endParaRPr lang="en-IE" sz="1000" dirty="0"/>
          </a:p>
          <a:p>
            <a:pPr marL="685800">
              <a:defRPr/>
            </a:pPr>
            <a:r>
              <a:rPr lang="en-IE" sz="2500" dirty="0"/>
              <a:t>Risk factor data collected 2007-2022</a:t>
            </a:r>
          </a:p>
          <a:p>
            <a:pPr marL="1211032" lvl="1" indent="-457200">
              <a:buFont typeface="Courier New" panose="02070309020205020404" pitchFamily="49" charset="0"/>
              <a:buChar char="o"/>
              <a:defRPr/>
            </a:pPr>
            <a:r>
              <a:rPr lang="en-IE" sz="2200" dirty="0"/>
              <a:t>data avail for 59% of cases</a:t>
            </a:r>
          </a:p>
          <a:p>
            <a:pPr marL="1211032" lvl="1" indent="-457200">
              <a:buFont typeface="Courier New" panose="02070309020205020404" pitchFamily="49" charset="0"/>
              <a:buChar char="o"/>
              <a:defRPr/>
            </a:pPr>
            <a:r>
              <a:rPr lang="en-IE" sz="2200" dirty="0"/>
              <a:t>67% were people who inject drugs (PWID) (current or past)</a:t>
            </a:r>
          </a:p>
          <a:p>
            <a:pPr marL="1211032" lvl="1" indent="-457200">
              <a:buFont typeface="Courier New" panose="02070309020205020404" pitchFamily="49" charset="0"/>
              <a:buChar char="o"/>
              <a:defRPr/>
            </a:pPr>
            <a:r>
              <a:rPr lang="en-GB" sz="2200" dirty="0"/>
              <a:t>1</a:t>
            </a:r>
            <a:r>
              <a:rPr lang="en-IE" sz="2200" dirty="0"/>
              <a:t>1% were born in endemic countries or were asylum seekers (mode of transmission not reported)</a:t>
            </a:r>
          </a:p>
          <a:p>
            <a:pPr marL="1211032" lvl="1" indent="-457200">
              <a:buFont typeface="Courier New" panose="02070309020205020404" pitchFamily="49" charset="0"/>
              <a:buChar char="o"/>
              <a:defRPr/>
            </a:pPr>
            <a:r>
              <a:rPr lang="en-GB" sz="2200" dirty="0"/>
              <a:t>6% were reported as sexually acquired</a:t>
            </a:r>
            <a:endParaRPr lang="en-IE" sz="2200" dirty="0"/>
          </a:p>
          <a:p>
            <a:pPr marL="1211032" lvl="1" indent="-457200">
              <a:buFont typeface="Courier New" panose="02070309020205020404" pitchFamily="49" charset="0"/>
              <a:buChar char="o"/>
              <a:defRPr/>
            </a:pPr>
            <a:endParaRPr lang="en-IE" sz="1000" dirty="0"/>
          </a:p>
          <a:p>
            <a:pPr marL="734812" indent="-457200">
              <a:defRPr/>
            </a:pPr>
            <a:r>
              <a:rPr lang="en-IE" sz="2600" dirty="0"/>
              <a:t>Most cases identified through screening in high risk settings, trends may not reflect incidence well</a:t>
            </a:r>
            <a:endParaRPr lang="en-IE" sz="11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FB603F45-A4B8-46D9-883B-2D0260FDB086}"/>
              </a:ext>
            </a:extLst>
          </p:cNvPr>
          <p:cNvSpPr/>
          <p:nvPr/>
        </p:nvSpPr>
        <p:spPr>
          <a:xfrm>
            <a:off x="10514806" y="3582194"/>
            <a:ext cx="228600" cy="327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337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229394"/>
            <a:ext cx="9982200" cy="8382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Number of notifications of hepatitis C in Ireland, 2004-2022 </a:t>
            </a:r>
            <a:br>
              <a:rPr lang="en-IE" dirty="0">
                <a:solidFill>
                  <a:srgbClr val="002060"/>
                </a:solidFill>
              </a:rPr>
            </a:br>
            <a:r>
              <a:rPr lang="en-IE" dirty="0">
                <a:solidFill>
                  <a:srgbClr val="002060"/>
                </a:solidFill>
              </a:rPr>
              <a:t>by sex and median age</a:t>
            </a:r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304006" y="6139240"/>
            <a:ext cx="1127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/>
              <a:t>*</a:t>
            </a:r>
            <a:r>
              <a:rPr lang="en-IE" sz="1400" dirty="0"/>
              <a:t>Case definition changed in 2012 – cases known to be resolved excluded from notification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8EBF98E-3D92-40D6-9B45-DD0C699968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946115"/>
              </p:ext>
            </p:extLst>
          </p:nvPr>
        </p:nvGraphicFramePr>
        <p:xfrm>
          <a:off x="151606" y="1067594"/>
          <a:ext cx="11887200" cy="5071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915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9982200" cy="7620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Trends in sex-specific hepatitis C notification rates per 100,000 population in Ireland, 2004-2022 </a:t>
            </a:r>
            <a:endParaRPr lang="en-IE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28F3FD1-40C5-4DFB-A5B3-BAF3BA6C94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705324"/>
              </p:ext>
            </p:extLst>
          </p:nvPr>
        </p:nvGraphicFramePr>
        <p:xfrm>
          <a:off x="161130" y="1067594"/>
          <a:ext cx="11801475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0566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806" y="305594"/>
            <a:ext cx="9982200" cy="68580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002060"/>
                </a:solidFill>
              </a:rPr>
              <a:t>Age and sex specific notification rates per 100,000 for hepatitis C in Ireland, 2022 (n=480)</a:t>
            </a:r>
            <a:endParaRPr lang="en-IE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6690B68-0641-4E30-96FC-10E949DD10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534266"/>
              </p:ext>
            </p:extLst>
          </p:nvPr>
        </p:nvGraphicFramePr>
        <p:xfrm>
          <a:off x="227806" y="1143794"/>
          <a:ext cx="11734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056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12863</TotalTime>
  <Words>1730</Words>
  <Application>Microsoft Office PowerPoint</Application>
  <PresentationFormat>Custom</PresentationFormat>
  <Paragraphs>239</Paragraphs>
  <Slides>24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Tahoma</vt:lpstr>
      <vt:lpstr>Office Theme</vt:lpstr>
      <vt:lpstr>Visio</vt:lpstr>
      <vt:lpstr>PowerPoint Presentation</vt:lpstr>
      <vt:lpstr>Hepatitis C virus (1)</vt:lpstr>
      <vt:lpstr>Hepatitis C virus (2)</vt:lpstr>
      <vt:lpstr>PowerPoint Presentation</vt:lpstr>
      <vt:lpstr>Estimated worldwide prevalence of hepatitis C infection</vt:lpstr>
      <vt:lpstr>Epidemiology of hepatitis C in Ireland</vt:lpstr>
      <vt:lpstr>Number of notifications of hepatitis C in Ireland, 2004-2022  by sex and median age</vt:lpstr>
      <vt:lpstr>Trends in sex-specific hepatitis C notification rates per 100,000 population in Ireland, 2004-2022 </vt:lpstr>
      <vt:lpstr>Age and sex specific notification rates per 100,000 for hepatitis C in Ireland, 2022 (n=480)</vt:lpstr>
      <vt:lpstr>Trends in age-specific hepatitis C notification rates per 100,000 population in Ireland, 2004-2022</vt:lpstr>
      <vt:lpstr>Number of notifications of hepatitis C by age group in Ireland, 2004-2022 </vt:lpstr>
      <vt:lpstr>% of hepatitis C notifications in each age group in Ireland, 2004-2022 </vt:lpstr>
      <vt:lpstr>Hepatitis C notification rates per 100,000 population by HSE area in Ireland, 2004-2022</vt:lpstr>
      <vt:lpstr>Hepatitis C notification rates per 100,000 population by HSE area in Ireland, 2019-2022</vt:lpstr>
      <vt:lpstr>% of notifications of hepatitis C by most likely risk factor, where reported (n=7,755, 59%), Ireland, 2007-2022 </vt:lpstr>
      <vt:lpstr>Trends in notifications of hepatitis C by most likely risk factor, in Ireland, 2007-2022 </vt:lpstr>
      <vt:lpstr>% of notifications of hepatitis C by most likely risk factor, where reported (data available n=7,755, 59%), Ireland, 2007-2022 </vt:lpstr>
      <vt:lpstr>% of notifications of hepatitis C by country/region of birth where reported (n=3,805, 29%), 2007-2022 </vt:lpstr>
      <vt:lpstr>% of notifications of hepatitis C by country/region of birth where reported (n=194, 40%), 2022 </vt:lpstr>
      <vt:lpstr>Number of notifications of hepatitis C by region of birth where reported (n=3,805, 29%) in Ireland, 2007-2022 </vt:lpstr>
      <vt:lpstr>Hepatitis C notifications in the first 6 months of 2023</vt:lpstr>
      <vt:lpstr>Hepatitis C anti-viral treatment</vt:lpstr>
      <vt:lpstr>Hepatitis C prevalence in Ireland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niamh.murphy</cp:lastModifiedBy>
  <cp:revision>281</cp:revision>
  <dcterms:created xsi:type="dcterms:W3CDTF">2006-08-16T00:00:00Z</dcterms:created>
  <dcterms:modified xsi:type="dcterms:W3CDTF">2023-07-21T18:07:28Z</dcterms:modified>
</cp:coreProperties>
</file>